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Times New Roman Bold" charset="1" panose="02030802070405020303"/>
      <p:regular r:id="rId19"/>
    </p:embeddedFont>
    <p:embeddedFont>
      <p:font typeface="Calibri (MS) Italics" charset="1" panose="020F05020202040A0204"/>
      <p:regular r:id="rId20"/>
    </p:embeddedFont>
    <p:embeddedFont>
      <p:font typeface="Calibri (MS)" charset="1" panose="020F0502020204030204"/>
      <p:regular r:id="rId21"/>
    </p:embeddedFont>
    <p:embeddedFont>
      <p:font typeface="DM Sans" charset="1" panose="00000000000000000000"/>
      <p:regular r:id="rId22"/>
    </p:embeddedFont>
    <p:embeddedFont>
      <p:font typeface="DM Sans Bold" charset="1" panose="000000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jpeg>
</file>

<file path=ppt/media/image3.png>
</file>

<file path=ppt/media/image4.sv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7.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6.jpeg" Type="http://schemas.openxmlformats.org/officeDocument/2006/relationships/image"/><Relationship Id="rId5" Target="../media/image7.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8.jpeg" Type="http://schemas.openxmlformats.org/officeDocument/2006/relationships/image"/><Relationship Id="rId5" Target="../media/image9.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0.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3.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16.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3930" t="-12969" r="0" b="-960"/>
            </a:stretch>
          </a:blipFill>
        </p:spPr>
      </p:sp>
      <p:grpSp>
        <p:nvGrpSpPr>
          <p:cNvPr name="Group 3" id="3"/>
          <p:cNvGrpSpPr/>
          <p:nvPr/>
        </p:nvGrpSpPr>
        <p:grpSpPr>
          <a:xfrm rot="0">
            <a:off x="4806818" y="-88937"/>
            <a:ext cx="13639292" cy="10464874"/>
            <a:chOff x="0" y="0"/>
            <a:chExt cx="3592242" cy="2756181"/>
          </a:xfrm>
        </p:grpSpPr>
        <p:sp>
          <p:nvSpPr>
            <p:cNvPr name="Freeform 4" id="4"/>
            <p:cNvSpPr/>
            <p:nvPr/>
          </p:nvSpPr>
          <p:spPr>
            <a:xfrm flipH="false" flipV="false" rot="0">
              <a:off x="0" y="0"/>
              <a:ext cx="3592242" cy="2756181"/>
            </a:xfrm>
            <a:custGeom>
              <a:avLst/>
              <a:gdLst/>
              <a:ahLst/>
              <a:cxnLst/>
              <a:rect r="r" b="b" t="t" l="l"/>
              <a:pathLst>
                <a:path h="2756181" w="3592242">
                  <a:moveTo>
                    <a:pt x="0" y="0"/>
                  </a:moveTo>
                  <a:lnTo>
                    <a:pt x="3592242" y="0"/>
                  </a:lnTo>
                  <a:lnTo>
                    <a:pt x="3592242" y="2756181"/>
                  </a:lnTo>
                  <a:lnTo>
                    <a:pt x="0" y="2756181"/>
                  </a:lnTo>
                  <a:close/>
                </a:path>
              </a:pathLst>
            </a:custGeom>
            <a:gradFill rotWithShape="true">
              <a:gsLst>
                <a:gs pos="0">
                  <a:srgbClr val="FFFFFF">
                    <a:alpha val="0"/>
                  </a:srgbClr>
                </a:gs>
                <a:gs pos="50000">
                  <a:srgbClr val="FFFFFF">
                    <a:alpha val="83500"/>
                  </a:srgbClr>
                </a:gs>
                <a:gs pos="100000">
                  <a:srgbClr val="FFFFFF">
                    <a:alpha val="100000"/>
                  </a:srgbClr>
                </a:gs>
              </a:gsLst>
              <a:lin ang="0"/>
            </a:gradFill>
          </p:spPr>
        </p:sp>
        <p:sp>
          <p:nvSpPr>
            <p:cNvPr name="TextBox 5" id="5"/>
            <p:cNvSpPr txBox="true"/>
            <p:nvPr/>
          </p:nvSpPr>
          <p:spPr>
            <a:xfrm>
              <a:off x="0" y="-38100"/>
              <a:ext cx="3592242" cy="2794281"/>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9462033" y="3549718"/>
            <a:ext cx="8017474" cy="1786255"/>
          </a:xfrm>
          <a:prstGeom prst="rect">
            <a:avLst/>
          </a:prstGeom>
        </p:spPr>
        <p:txBody>
          <a:bodyPr anchor="t" rtlCol="false" tIns="0" lIns="0" bIns="0" rIns="0">
            <a:spAutoFit/>
          </a:bodyPr>
          <a:lstStyle/>
          <a:p>
            <a:pPr algn="ctr">
              <a:lnSpc>
                <a:spcPts val="5809"/>
              </a:lnSpc>
            </a:pPr>
            <a:r>
              <a:rPr lang="en-US" b="true" sz="6999" spc="-454">
                <a:solidFill>
                  <a:srgbClr val="C8132C"/>
                </a:solidFill>
                <a:latin typeface="Times New Roman Bold"/>
                <a:ea typeface="Times New Roman Bold"/>
                <a:cs typeface="Times New Roman Bold"/>
                <a:sym typeface="Times New Roman Bold"/>
              </a:rPr>
              <a:t>INSURANCE &amp; RISK MANAGEMENT</a:t>
            </a:r>
          </a:p>
        </p:txBody>
      </p:sp>
      <p:sp>
        <p:nvSpPr>
          <p:cNvPr name="TextBox 7" id="7"/>
          <p:cNvSpPr txBox="true"/>
          <p:nvPr/>
        </p:nvSpPr>
        <p:spPr>
          <a:xfrm rot="0">
            <a:off x="10220086" y="5489983"/>
            <a:ext cx="6501368" cy="2194560"/>
          </a:xfrm>
          <a:prstGeom prst="rect">
            <a:avLst/>
          </a:prstGeom>
        </p:spPr>
        <p:txBody>
          <a:bodyPr anchor="t" rtlCol="false" tIns="0" lIns="0" bIns="0" rIns="0">
            <a:spAutoFit/>
          </a:bodyPr>
          <a:lstStyle/>
          <a:p>
            <a:pPr algn="ctr">
              <a:lnSpc>
                <a:spcPts val="2400"/>
              </a:lnSpc>
            </a:pPr>
            <a:r>
              <a:rPr lang="en-US" sz="2400" i="true" spc="-72">
                <a:solidFill>
                  <a:srgbClr val="000000"/>
                </a:solidFill>
                <a:latin typeface="Calibri (MS) Italics"/>
                <a:ea typeface="Calibri (MS) Italics"/>
                <a:cs typeface="Calibri (MS) Italics"/>
                <a:sym typeface="Calibri (MS) Italics"/>
              </a:rPr>
              <a:t>SUBM</a:t>
            </a:r>
            <a:r>
              <a:rPr lang="en-US" sz="2400" i="true" spc="-72">
                <a:solidFill>
                  <a:srgbClr val="000000"/>
                </a:solidFill>
                <a:latin typeface="Calibri (MS) Italics"/>
                <a:ea typeface="Calibri (MS) Italics"/>
                <a:cs typeface="Calibri (MS) Italics"/>
                <a:sym typeface="Calibri (MS) Italics"/>
              </a:rPr>
              <a:t>ITTED BY: DATA ANALYTICS TEAM – ANALYTICS CAREER CONNECT</a:t>
            </a:r>
          </a:p>
          <a:p>
            <a:pPr algn="ctr">
              <a:lnSpc>
                <a:spcPts val="2400"/>
              </a:lnSpc>
            </a:pPr>
            <a:r>
              <a:rPr lang="en-US" sz="2400" i="true" spc="-72">
                <a:solidFill>
                  <a:srgbClr val="000000"/>
                </a:solidFill>
                <a:latin typeface="Calibri (MS) Italics"/>
                <a:ea typeface="Calibri (MS) Italics"/>
                <a:cs typeface="Calibri (MS) Italics"/>
                <a:sym typeface="Calibri (MS) Italics"/>
              </a:rPr>
              <a:t>SUBMITTED TO: WASIM PATWARI (CEO AND FOUNDER)</a:t>
            </a:r>
          </a:p>
          <a:p>
            <a:pPr algn="ctr">
              <a:lnSpc>
                <a:spcPts val="2400"/>
              </a:lnSpc>
            </a:pPr>
            <a:r>
              <a:rPr lang="en-US" sz="2400" i="true" spc="-72">
                <a:solidFill>
                  <a:srgbClr val="000000"/>
                </a:solidFill>
                <a:latin typeface="Calibri (MS) Italics"/>
                <a:ea typeface="Calibri (MS) Italics"/>
                <a:cs typeface="Calibri (MS) Italics"/>
                <a:sym typeface="Calibri (MS) Italics"/>
              </a:rPr>
              <a:t>DEADLINE: 05/09/2025</a:t>
            </a:r>
          </a:p>
          <a:p>
            <a:pPr algn="ctr">
              <a:lnSpc>
                <a:spcPts val="2400"/>
              </a:lnSpc>
            </a:pPr>
            <a:r>
              <a:rPr lang="en-US" sz="2400" i="true" spc="-72">
                <a:solidFill>
                  <a:srgbClr val="000000"/>
                </a:solidFill>
                <a:latin typeface="Calibri (MS) Italics"/>
                <a:ea typeface="Calibri (MS) Italics"/>
                <a:cs typeface="Calibri (MS) Italics"/>
                <a:sym typeface="Calibri (MS) Italics"/>
              </a:rPr>
              <a:t>REPORT FORMAT: PDF</a:t>
            </a:r>
          </a:p>
          <a:p>
            <a:pPr algn="ctr">
              <a:lnSpc>
                <a:spcPts val="2400"/>
              </a:lnSpc>
            </a:pPr>
            <a:r>
              <a:rPr lang="en-US" sz="2400" i="true" spc="-72">
                <a:solidFill>
                  <a:srgbClr val="000000"/>
                </a:solidFill>
                <a:latin typeface="Calibri (MS) Italics"/>
                <a:ea typeface="Calibri (MS) Italics"/>
                <a:cs typeface="Calibri (MS) Italics"/>
                <a:sym typeface="Calibri (MS) Italics"/>
              </a:rPr>
              <a:t>SUBMITTED BY: MOHAMMED AFNAN AHMED</a:t>
            </a:r>
          </a:p>
          <a:p>
            <a:pPr algn="ctr">
              <a:lnSpc>
                <a:spcPts val="240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135049" y="496888"/>
            <a:ext cx="680804" cy="680804"/>
          </a:xfrm>
          <a:custGeom>
            <a:avLst/>
            <a:gdLst/>
            <a:ahLst/>
            <a:cxnLst/>
            <a:rect r="r" b="b" t="t" l="l"/>
            <a:pathLst>
              <a:path h="680804" w="680804">
                <a:moveTo>
                  <a:pt x="0" y="0"/>
                </a:moveTo>
                <a:lnTo>
                  <a:pt x="680804" y="0"/>
                </a:lnTo>
                <a:lnTo>
                  <a:pt x="680804" y="680804"/>
                </a:lnTo>
                <a:lnTo>
                  <a:pt x="0" y="6808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30256" y="496888"/>
            <a:ext cx="11510239" cy="1111250"/>
          </a:xfrm>
          <a:prstGeom prst="rect">
            <a:avLst/>
          </a:prstGeom>
        </p:spPr>
        <p:txBody>
          <a:bodyPr anchor="t" rtlCol="false" tIns="0" lIns="0" bIns="0" rIns="0">
            <a:spAutoFit/>
          </a:bodyPr>
          <a:lstStyle/>
          <a:p>
            <a:pPr algn="l">
              <a:lnSpc>
                <a:spcPts val="6999"/>
              </a:lnSpc>
            </a:pPr>
            <a:r>
              <a:rPr lang="en-US" b="true" sz="6999" spc="-454">
                <a:solidFill>
                  <a:srgbClr val="C8132C"/>
                </a:solidFill>
                <a:latin typeface="Times New Roman Bold"/>
                <a:ea typeface="Times New Roman Bold"/>
                <a:cs typeface="Times New Roman Bold"/>
                <a:sym typeface="Times New Roman Bold"/>
              </a:rPr>
              <a:t>OPPORTUNITIES</a:t>
            </a:r>
          </a:p>
        </p:txBody>
      </p:sp>
      <p:sp>
        <p:nvSpPr>
          <p:cNvPr name="TextBox 4" id="4"/>
          <p:cNvSpPr txBox="true"/>
          <p:nvPr/>
        </p:nvSpPr>
        <p:spPr>
          <a:xfrm rot="0">
            <a:off x="6836808" y="1932716"/>
            <a:ext cx="2553556" cy="41910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Markets Growth </a:t>
            </a:r>
          </a:p>
        </p:txBody>
      </p:sp>
      <p:sp>
        <p:nvSpPr>
          <p:cNvPr name="TextBox 5" id="5"/>
          <p:cNvSpPr txBox="true"/>
          <p:nvPr/>
        </p:nvSpPr>
        <p:spPr>
          <a:xfrm rot="0">
            <a:off x="6719777" y="2655691"/>
            <a:ext cx="2752419" cy="1847850"/>
          </a:xfrm>
          <a:prstGeom prst="rect">
            <a:avLst/>
          </a:prstGeom>
        </p:spPr>
        <p:txBody>
          <a:bodyPr anchor="t" rtlCol="false" tIns="0" lIns="0" bIns="0" rIns="0">
            <a:spAutoFit/>
          </a:bodyPr>
          <a:lstStyle/>
          <a:p>
            <a:pPr algn="l">
              <a:lnSpc>
                <a:spcPts val="2879"/>
              </a:lnSpc>
            </a:pPr>
            <a:r>
              <a:rPr lang="en-US" sz="2400" spc="-48">
                <a:solidFill>
                  <a:srgbClr val="000000"/>
                </a:solidFill>
                <a:latin typeface="Calibri (MS)"/>
                <a:ea typeface="Calibri (MS)"/>
                <a:cs typeface="Calibri (MS)"/>
                <a:sym typeface="Calibri (MS)"/>
              </a:rPr>
              <a:t>Expanding insurance access in developing economies where penetration is still low.</a:t>
            </a:r>
          </a:p>
          <a:p>
            <a:pPr algn="l">
              <a:lnSpc>
                <a:spcPts val="2879"/>
              </a:lnSpc>
            </a:pPr>
          </a:p>
        </p:txBody>
      </p:sp>
      <p:sp>
        <p:nvSpPr>
          <p:cNvPr name="TextBox 6" id="6"/>
          <p:cNvSpPr txBox="true"/>
          <p:nvPr/>
        </p:nvSpPr>
        <p:spPr>
          <a:xfrm rot="0">
            <a:off x="10019701" y="1932716"/>
            <a:ext cx="2629234" cy="78105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AI &amp; Predictive Analytics </a:t>
            </a:r>
          </a:p>
        </p:txBody>
      </p:sp>
      <p:sp>
        <p:nvSpPr>
          <p:cNvPr name="TextBox 7" id="7"/>
          <p:cNvSpPr txBox="true"/>
          <p:nvPr/>
        </p:nvSpPr>
        <p:spPr>
          <a:xfrm rot="0">
            <a:off x="9896516" y="2864593"/>
            <a:ext cx="2752419" cy="2533650"/>
          </a:xfrm>
          <a:prstGeom prst="rect">
            <a:avLst/>
          </a:prstGeom>
        </p:spPr>
        <p:txBody>
          <a:bodyPr anchor="t" rtlCol="false" tIns="0" lIns="0" bIns="0" rIns="0">
            <a:spAutoFit/>
          </a:bodyPr>
          <a:lstStyle/>
          <a:p>
            <a:pPr algn="l">
              <a:lnSpc>
                <a:spcPts val="2879"/>
              </a:lnSpc>
            </a:pPr>
            <a:r>
              <a:rPr lang="en-US" sz="2400" spc="-48">
                <a:solidFill>
                  <a:srgbClr val="000000"/>
                </a:solidFill>
                <a:latin typeface="DM Sans"/>
                <a:ea typeface="DM Sans"/>
                <a:cs typeface="DM Sans"/>
                <a:sym typeface="DM Sans"/>
              </a:rPr>
              <a:t>Using data-driven insights to improve underwriting, fraud detection, and customer personalization.</a:t>
            </a:r>
          </a:p>
          <a:p>
            <a:pPr algn="l">
              <a:lnSpc>
                <a:spcPts val="2879"/>
              </a:lnSpc>
            </a:pPr>
          </a:p>
        </p:txBody>
      </p:sp>
      <p:sp>
        <p:nvSpPr>
          <p:cNvPr name="TextBox 8" id="8"/>
          <p:cNvSpPr txBox="true"/>
          <p:nvPr/>
        </p:nvSpPr>
        <p:spPr>
          <a:xfrm rot="0">
            <a:off x="13266920" y="1912741"/>
            <a:ext cx="2215409" cy="78105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Microinsurance &amp; Inclusion </a:t>
            </a:r>
          </a:p>
        </p:txBody>
      </p:sp>
      <p:sp>
        <p:nvSpPr>
          <p:cNvPr name="TextBox 9" id="9"/>
          <p:cNvSpPr txBox="true"/>
          <p:nvPr/>
        </p:nvSpPr>
        <p:spPr>
          <a:xfrm rot="0">
            <a:off x="13033835" y="2826493"/>
            <a:ext cx="2752419" cy="1847850"/>
          </a:xfrm>
          <a:prstGeom prst="rect">
            <a:avLst/>
          </a:prstGeom>
        </p:spPr>
        <p:txBody>
          <a:bodyPr anchor="t" rtlCol="false" tIns="0" lIns="0" bIns="0" rIns="0">
            <a:spAutoFit/>
          </a:bodyPr>
          <a:lstStyle/>
          <a:p>
            <a:pPr algn="l">
              <a:lnSpc>
                <a:spcPts val="2879"/>
              </a:lnSpc>
            </a:pPr>
            <a:r>
              <a:rPr lang="en-US" sz="2400" spc="-48">
                <a:solidFill>
                  <a:srgbClr val="000000"/>
                </a:solidFill>
                <a:latin typeface="Calibri (MS)"/>
                <a:ea typeface="Calibri (MS)"/>
                <a:cs typeface="Calibri (MS)"/>
                <a:sym typeface="Calibri (MS)"/>
              </a:rPr>
              <a:t>Offering affordable insurance to underserved low-income populations.</a:t>
            </a:r>
          </a:p>
          <a:p>
            <a:pPr algn="l">
              <a:lnSpc>
                <a:spcPts val="2879"/>
              </a:lnSpc>
            </a:pPr>
          </a:p>
        </p:txBody>
      </p:sp>
      <p:grpSp>
        <p:nvGrpSpPr>
          <p:cNvPr name="Group 10" id="10"/>
          <p:cNvGrpSpPr/>
          <p:nvPr/>
        </p:nvGrpSpPr>
        <p:grpSpPr>
          <a:xfrm rot="-5400000">
            <a:off x="6558711" y="2142836"/>
            <a:ext cx="322133" cy="56010"/>
            <a:chOff x="0" y="0"/>
            <a:chExt cx="84841" cy="14752"/>
          </a:xfrm>
        </p:grpSpPr>
        <p:sp>
          <p:nvSpPr>
            <p:cNvPr name="Freeform 11" id="11"/>
            <p:cNvSpPr/>
            <p:nvPr/>
          </p:nvSpPr>
          <p:spPr>
            <a:xfrm flipH="false" flipV="false" rot="0">
              <a:off x="0" y="0"/>
              <a:ext cx="84841" cy="14752"/>
            </a:xfrm>
            <a:custGeom>
              <a:avLst/>
              <a:gdLst/>
              <a:ahLst/>
              <a:cxnLst/>
              <a:rect r="r" b="b" t="t" l="l"/>
              <a:pathLst>
                <a:path h="14752" w="84841">
                  <a:moveTo>
                    <a:pt x="0" y="0"/>
                  </a:moveTo>
                  <a:lnTo>
                    <a:pt x="84841" y="0"/>
                  </a:lnTo>
                  <a:lnTo>
                    <a:pt x="84841" y="14752"/>
                  </a:lnTo>
                  <a:lnTo>
                    <a:pt x="0" y="14752"/>
                  </a:lnTo>
                  <a:close/>
                </a:path>
              </a:pathLst>
            </a:custGeom>
            <a:solidFill>
              <a:srgbClr val="C8132C"/>
            </a:solidFill>
          </p:spPr>
        </p:sp>
        <p:sp>
          <p:nvSpPr>
            <p:cNvPr name="TextBox 12" id="12"/>
            <p:cNvSpPr txBox="true"/>
            <p:nvPr/>
          </p:nvSpPr>
          <p:spPr>
            <a:xfrm>
              <a:off x="0" y="9525"/>
              <a:ext cx="84841" cy="5227"/>
            </a:xfrm>
            <a:prstGeom prst="rect">
              <a:avLst/>
            </a:prstGeom>
          </p:spPr>
          <p:txBody>
            <a:bodyPr anchor="ctr" rtlCol="false" tIns="50800" lIns="50800" bIns="50800" rIns="50800"/>
            <a:lstStyle/>
            <a:p>
              <a:pPr algn="ctr">
                <a:lnSpc>
                  <a:spcPts val="1540"/>
                </a:lnSpc>
              </a:pPr>
            </a:p>
          </p:txBody>
        </p:sp>
      </p:grpSp>
      <p:grpSp>
        <p:nvGrpSpPr>
          <p:cNvPr name="Group 13" id="13"/>
          <p:cNvGrpSpPr/>
          <p:nvPr/>
        </p:nvGrpSpPr>
        <p:grpSpPr>
          <a:xfrm rot="0">
            <a:off x="193279" y="1799686"/>
            <a:ext cx="6212743" cy="6187068"/>
            <a:chOff x="0" y="0"/>
            <a:chExt cx="1120237" cy="1115608"/>
          </a:xfrm>
        </p:grpSpPr>
        <p:sp>
          <p:nvSpPr>
            <p:cNvPr name="Freeform 14" id="14"/>
            <p:cNvSpPr/>
            <p:nvPr/>
          </p:nvSpPr>
          <p:spPr>
            <a:xfrm flipH="false" flipV="false" rot="0">
              <a:off x="0" y="0"/>
              <a:ext cx="1120237" cy="1115608"/>
            </a:xfrm>
            <a:custGeom>
              <a:avLst/>
              <a:gdLst/>
              <a:ahLst/>
              <a:cxnLst/>
              <a:rect r="r" b="b" t="t" l="l"/>
              <a:pathLst>
                <a:path h="1115608" w="1120237">
                  <a:moveTo>
                    <a:pt x="0" y="0"/>
                  </a:moveTo>
                  <a:lnTo>
                    <a:pt x="1120237" y="0"/>
                  </a:lnTo>
                  <a:lnTo>
                    <a:pt x="1120237" y="1115608"/>
                  </a:lnTo>
                  <a:lnTo>
                    <a:pt x="0" y="1115608"/>
                  </a:lnTo>
                  <a:close/>
                </a:path>
              </a:pathLst>
            </a:custGeom>
            <a:blipFill>
              <a:blip r:embed="rId4"/>
              <a:stretch>
                <a:fillRect l="0" t="-25358" r="0" b="-25358"/>
              </a:stretch>
            </a:blipFill>
          </p:spPr>
        </p:sp>
      </p:grpSp>
      <p:grpSp>
        <p:nvGrpSpPr>
          <p:cNvPr name="Group 15" id="15"/>
          <p:cNvGrpSpPr/>
          <p:nvPr/>
        </p:nvGrpSpPr>
        <p:grpSpPr>
          <a:xfrm rot="-5400000">
            <a:off x="9688088" y="2142836"/>
            <a:ext cx="322133" cy="56010"/>
            <a:chOff x="0" y="0"/>
            <a:chExt cx="84841" cy="14752"/>
          </a:xfrm>
        </p:grpSpPr>
        <p:sp>
          <p:nvSpPr>
            <p:cNvPr name="Freeform 16" id="16"/>
            <p:cNvSpPr/>
            <p:nvPr/>
          </p:nvSpPr>
          <p:spPr>
            <a:xfrm flipH="false" flipV="false" rot="0">
              <a:off x="0" y="0"/>
              <a:ext cx="84841" cy="14752"/>
            </a:xfrm>
            <a:custGeom>
              <a:avLst/>
              <a:gdLst/>
              <a:ahLst/>
              <a:cxnLst/>
              <a:rect r="r" b="b" t="t" l="l"/>
              <a:pathLst>
                <a:path h="14752" w="84841">
                  <a:moveTo>
                    <a:pt x="0" y="0"/>
                  </a:moveTo>
                  <a:lnTo>
                    <a:pt x="84841" y="0"/>
                  </a:lnTo>
                  <a:lnTo>
                    <a:pt x="84841" y="14752"/>
                  </a:lnTo>
                  <a:lnTo>
                    <a:pt x="0" y="14752"/>
                  </a:lnTo>
                  <a:close/>
                </a:path>
              </a:pathLst>
            </a:custGeom>
            <a:solidFill>
              <a:srgbClr val="C8132C"/>
            </a:solidFill>
          </p:spPr>
        </p:sp>
        <p:sp>
          <p:nvSpPr>
            <p:cNvPr name="TextBox 17" id="17"/>
            <p:cNvSpPr txBox="true"/>
            <p:nvPr/>
          </p:nvSpPr>
          <p:spPr>
            <a:xfrm>
              <a:off x="0" y="9525"/>
              <a:ext cx="84841" cy="5227"/>
            </a:xfrm>
            <a:prstGeom prst="rect">
              <a:avLst/>
            </a:prstGeom>
          </p:spPr>
          <p:txBody>
            <a:bodyPr anchor="ctr" rtlCol="false" tIns="50800" lIns="50800" bIns="50800" rIns="50800"/>
            <a:lstStyle/>
            <a:p>
              <a:pPr algn="ctr">
                <a:lnSpc>
                  <a:spcPts val="1540"/>
                </a:lnSpc>
              </a:pPr>
            </a:p>
          </p:txBody>
        </p:sp>
      </p:grpSp>
      <p:grpSp>
        <p:nvGrpSpPr>
          <p:cNvPr name="Group 18" id="18"/>
          <p:cNvGrpSpPr/>
          <p:nvPr/>
        </p:nvGrpSpPr>
        <p:grpSpPr>
          <a:xfrm rot="-5400000">
            <a:off x="15473093" y="2142836"/>
            <a:ext cx="322133" cy="56010"/>
            <a:chOff x="0" y="0"/>
            <a:chExt cx="84841" cy="14752"/>
          </a:xfrm>
        </p:grpSpPr>
        <p:sp>
          <p:nvSpPr>
            <p:cNvPr name="Freeform 19" id="19"/>
            <p:cNvSpPr/>
            <p:nvPr/>
          </p:nvSpPr>
          <p:spPr>
            <a:xfrm flipH="false" flipV="false" rot="0">
              <a:off x="0" y="0"/>
              <a:ext cx="84841" cy="14752"/>
            </a:xfrm>
            <a:custGeom>
              <a:avLst/>
              <a:gdLst/>
              <a:ahLst/>
              <a:cxnLst/>
              <a:rect r="r" b="b" t="t" l="l"/>
              <a:pathLst>
                <a:path h="14752" w="84841">
                  <a:moveTo>
                    <a:pt x="0" y="0"/>
                  </a:moveTo>
                  <a:lnTo>
                    <a:pt x="84841" y="0"/>
                  </a:lnTo>
                  <a:lnTo>
                    <a:pt x="84841" y="14752"/>
                  </a:lnTo>
                  <a:lnTo>
                    <a:pt x="0" y="14752"/>
                  </a:lnTo>
                  <a:close/>
                </a:path>
              </a:pathLst>
            </a:custGeom>
            <a:solidFill>
              <a:srgbClr val="C8132C"/>
            </a:solidFill>
          </p:spPr>
        </p:sp>
        <p:sp>
          <p:nvSpPr>
            <p:cNvPr name="TextBox 20" id="20"/>
            <p:cNvSpPr txBox="true"/>
            <p:nvPr/>
          </p:nvSpPr>
          <p:spPr>
            <a:xfrm>
              <a:off x="0" y="9525"/>
              <a:ext cx="84841" cy="5227"/>
            </a:xfrm>
            <a:prstGeom prst="rect">
              <a:avLst/>
            </a:prstGeom>
          </p:spPr>
          <p:txBody>
            <a:bodyPr anchor="ctr" rtlCol="false" tIns="50800" lIns="50800" bIns="50800" rIns="50800"/>
            <a:lstStyle/>
            <a:p>
              <a:pPr algn="ctr">
                <a:lnSpc>
                  <a:spcPts val="1540"/>
                </a:lnSpc>
              </a:pPr>
            </a:p>
          </p:txBody>
        </p:sp>
      </p:grpSp>
      <p:grpSp>
        <p:nvGrpSpPr>
          <p:cNvPr name="Group 21" id="21"/>
          <p:cNvGrpSpPr/>
          <p:nvPr/>
        </p:nvGrpSpPr>
        <p:grpSpPr>
          <a:xfrm rot="-5400000">
            <a:off x="12820674" y="2142836"/>
            <a:ext cx="322133" cy="56010"/>
            <a:chOff x="0" y="0"/>
            <a:chExt cx="84841" cy="14752"/>
          </a:xfrm>
        </p:grpSpPr>
        <p:sp>
          <p:nvSpPr>
            <p:cNvPr name="Freeform 22" id="22"/>
            <p:cNvSpPr/>
            <p:nvPr/>
          </p:nvSpPr>
          <p:spPr>
            <a:xfrm flipH="false" flipV="false" rot="0">
              <a:off x="0" y="0"/>
              <a:ext cx="84841" cy="14752"/>
            </a:xfrm>
            <a:custGeom>
              <a:avLst/>
              <a:gdLst/>
              <a:ahLst/>
              <a:cxnLst/>
              <a:rect r="r" b="b" t="t" l="l"/>
              <a:pathLst>
                <a:path h="14752" w="84841">
                  <a:moveTo>
                    <a:pt x="0" y="0"/>
                  </a:moveTo>
                  <a:lnTo>
                    <a:pt x="84841" y="0"/>
                  </a:lnTo>
                  <a:lnTo>
                    <a:pt x="84841" y="14752"/>
                  </a:lnTo>
                  <a:lnTo>
                    <a:pt x="0" y="14752"/>
                  </a:lnTo>
                  <a:close/>
                </a:path>
              </a:pathLst>
            </a:custGeom>
            <a:solidFill>
              <a:srgbClr val="C8132C"/>
            </a:solidFill>
          </p:spPr>
        </p:sp>
        <p:sp>
          <p:nvSpPr>
            <p:cNvPr name="TextBox 23" id="23"/>
            <p:cNvSpPr txBox="true"/>
            <p:nvPr/>
          </p:nvSpPr>
          <p:spPr>
            <a:xfrm>
              <a:off x="0" y="9525"/>
              <a:ext cx="84841" cy="5227"/>
            </a:xfrm>
            <a:prstGeom prst="rect">
              <a:avLst/>
            </a:prstGeom>
          </p:spPr>
          <p:txBody>
            <a:bodyPr anchor="ctr" rtlCol="false" tIns="50800" lIns="50800" bIns="50800" rIns="50800"/>
            <a:lstStyle/>
            <a:p>
              <a:pPr algn="ctr">
                <a:lnSpc>
                  <a:spcPts val="1540"/>
                </a:lnSpc>
              </a:pPr>
            </a:p>
          </p:txBody>
        </p:sp>
      </p:grpSp>
      <p:sp>
        <p:nvSpPr>
          <p:cNvPr name="TextBox 24" id="24"/>
          <p:cNvSpPr txBox="true"/>
          <p:nvPr/>
        </p:nvSpPr>
        <p:spPr>
          <a:xfrm rot="0">
            <a:off x="15786255" y="1912741"/>
            <a:ext cx="2340086" cy="78105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Sustainable insurance products </a:t>
            </a:r>
          </a:p>
        </p:txBody>
      </p:sp>
      <p:sp>
        <p:nvSpPr>
          <p:cNvPr name="TextBox 25" id="25"/>
          <p:cNvSpPr txBox="true"/>
          <p:nvPr/>
        </p:nvSpPr>
        <p:spPr>
          <a:xfrm rot="0">
            <a:off x="15606154" y="2826493"/>
            <a:ext cx="2752419" cy="1485900"/>
          </a:xfrm>
          <a:prstGeom prst="rect">
            <a:avLst/>
          </a:prstGeom>
        </p:spPr>
        <p:txBody>
          <a:bodyPr anchor="t" rtlCol="false" tIns="0" lIns="0" bIns="0" rIns="0">
            <a:spAutoFit/>
          </a:bodyPr>
          <a:lstStyle/>
          <a:p>
            <a:pPr algn="l">
              <a:lnSpc>
                <a:spcPts val="2879"/>
              </a:lnSpc>
            </a:pPr>
            <a:r>
              <a:rPr lang="en-US" sz="2400" spc="-48">
                <a:solidFill>
                  <a:srgbClr val="000000"/>
                </a:solidFill>
                <a:latin typeface="Calibri (MS)"/>
                <a:ea typeface="Calibri (MS)"/>
                <a:cs typeface="Calibri (MS)"/>
                <a:sym typeface="Calibri (MS)"/>
              </a:rPr>
              <a:t>Designing policies that support green initiatives and climate resilience.</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723905" y="1566671"/>
            <a:ext cx="11510239" cy="1111250"/>
          </a:xfrm>
          <a:prstGeom prst="rect">
            <a:avLst/>
          </a:prstGeom>
        </p:spPr>
        <p:txBody>
          <a:bodyPr anchor="t" rtlCol="false" tIns="0" lIns="0" bIns="0" rIns="0">
            <a:spAutoFit/>
          </a:bodyPr>
          <a:lstStyle/>
          <a:p>
            <a:pPr algn="ctr">
              <a:lnSpc>
                <a:spcPts val="6999"/>
              </a:lnSpc>
            </a:pPr>
            <a:r>
              <a:rPr lang="en-US" b="true" sz="6999" spc="-454">
                <a:solidFill>
                  <a:srgbClr val="C8132C"/>
                </a:solidFill>
                <a:latin typeface="Times New Roman Bold"/>
                <a:ea typeface="Times New Roman Bold"/>
                <a:cs typeface="Times New Roman Bold"/>
                <a:sym typeface="Times New Roman Bold"/>
              </a:rPr>
              <a:t>CONCLUSION</a:t>
            </a:r>
          </a:p>
        </p:txBody>
      </p:sp>
      <p:sp>
        <p:nvSpPr>
          <p:cNvPr name="TextBox 3" id="3"/>
          <p:cNvSpPr txBox="true"/>
          <p:nvPr/>
        </p:nvSpPr>
        <p:spPr>
          <a:xfrm rot="0">
            <a:off x="2172836" y="3868482"/>
            <a:ext cx="13577760" cy="1847850"/>
          </a:xfrm>
          <a:prstGeom prst="rect">
            <a:avLst/>
          </a:prstGeom>
        </p:spPr>
        <p:txBody>
          <a:bodyPr anchor="t" rtlCol="false" tIns="0" lIns="0" bIns="0" rIns="0">
            <a:spAutoFit/>
          </a:bodyPr>
          <a:lstStyle/>
          <a:p>
            <a:pPr algn="just">
              <a:lnSpc>
                <a:spcPts val="2879"/>
              </a:lnSpc>
              <a:spcBef>
                <a:spcPct val="0"/>
              </a:spcBef>
            </a:pPr>
            <a:r>
              <a:rPr lang="en-US" sz="2400" spc="-48">
                <a:solidFill>
                  <a:srgbClr val="000000"/>
                </a:solidFill>
                <a:latin typeface="Calibri (MS)"/>
                <a:ea typeface="Calibri (MS)"/>
                <a:cs typeface="Calibri (MS)"/>
                <a:sym typeface="Calibri (MS)"/>
              </a:rPr>
              <a:t>In c</a:t>
            </a:r>
            <a:r>
              <a:rPr lang="en-US" sz="2400" spc="-48">
                <a:solidFill>
                  <a:srgbClr val="000000"/>
                </a:solidFill>
                <a:latin typeface="Calibri (MS)"/>
                <a:ea typeface="Calibri (MS)"/>
                <a:cs typeface="Calibri (MS)"/>
                <a:sym typeface="Calibri (MS)"/>
              </a:rPr>
              <a:t>onclusion, we have recapped the key points highlighting the evolving role of insurance in today’s world. Insurance is not just about protection—it’s about building resilience, fostering stability, and empowering individuals and businesses to face uncertainties with confidence. By embracing innovation, sustainability, and inclusion, the insurance industry paves the way for a stronger and more secure future.”</a:t>
            </a:r>
          </a:p>
          <a:p>
            <a:pPr algn="just">
              <a:lnSpc>
                <a:spcPts val="2879"/>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723905" y="1566671"/>
            <a:ext cx="11510239" cy="1111250"/>
          </a:xfrm>
          <a:prstGeom prst="rect">
            <a:avLst/>
          </a:prstGeom>
        </p:spPr>
        <p:txBody>
          <a:bodyPr anchor="t" rtlCol="false" tIns="0" lIns="0" bIns="0" rIns="0">
            <a:spAutoFit/>
          </a:bodyPr>
          <a:lstStyle/>
          <a:p>
            <a:pPr algn="ctr">
              <a:lnSpc>
                <a:spcPts val="6999"/>
              </a:lnSpc>
            </a:pPr>
            <a:r>
              <a:rPr lang="en-US" b="true" sz="6999" spc="-454">
                <a:solidFill>
                  <a:srgbClr val="C8132C"/>
                </a:solidFill>
                <a:latin typeface="Times New Roman Bold"/>
                <a:ea typeface="Times New Roman Bold"/>
                <a:cs typeface="Times New Roman Bold"/>
                <a:sym typeface="Times New Roman Bold"/>
              </a:rPr>
              <a:t>REFERENCES</a:t>
            </a:r>
          </a:p>
        </p:txBody>
      </p:sp>
      <p:sp>
        <p:nvSpPr>
          <p:cNvPr name="TextBox 3" id="3"/>
          <p:cNvSpPr txBox="true"/>
          <p:nvPr/>
        </p:nvSpPr>
        <p:spPr>
          <a:xfrm rot="0">
            <a:off x="2690144" y="3502661"/>
            <a:ext cx="13577760" cy="4019550"/>
          </a:xfrm>
          <a:prstGeom prst="rect">
            <a:avLst/>
          </a:prstGeom>
        </p:spPr>
        <p:txBody>
          <a:bodyPr anchor="t" rtlCol="false" tIns="0" lIns="0" bIns="0" rIns="0">
            <a:spAutoFit/>
          </a:bodyPr>
          <a:lstStyle/>
          <a:p>
            <a:pPr algn="ctr">
              <a:lnSpc>
                <a:spcPts val="2879"/>
              </a:lnSpc>
            </a:pPr>
            <a:r>
              <a:rPr lang="en-US" sz="2400" spc="-48">
                <a:solidFill>
                  <a:srgbClr val="000000"/>
                </a:solidFill>
                <a:latin typeface="Calibri (MS)"/>
                <a:ea typeface="Calibri (MS)"/>
                <a:cs typeface="Calibri (MS)"/>
                <a:sym typeface="Calibri (MS)"/>
              </a:rPr>
              <a:t>https://www.pwc.com.au/risk-controls/insurance-risk-mgt.html </a:t>
            </a:r>
          </a:p>
          <a:p>
            <a:pPr algn="ctr">
              <a:lnSpc>
                <a:spcPts val="2879"/>
              </a:lnSpc>
            </a:pPr>
            <a:r>
              <a:rPr lang="en-US" sz="2400" spc="-48">
                <a:solidFill>
                  <a:srgbClr val="000000"/>
                </a:solidFill>
                <a:latin typeface="Calibri (MS)"/>
                <a:ea typeface="Calibri (MS)"/>
                <a:cs typeface="Calibri (MS)"/>
                <a:sym typeface="Calibri (MS)"/>
              </a:rPr>
              <a:t>https://testbook.com/banking-awareness/history-of-insurance</a:t>
            </a:r>
          </a:p>
          <a:p>
            <a:pPr algn="ctr">
              <a:lnSpc>
                <a:spcPts val="2879"/>
              </a:lnSpc>
            </a:pPr>
            <a:r>
              <a:rPr lang="en-US" sz="2400" spc="-48">
                <a:solidFill>
                  <a:srgbClr val="000000"/>
                </a:solidFill>
                <a:latin typeface="Calibri (MS)"/>
                <a:ea typeface="Calibri (MS)"/>
                <a:cs typeface="Calibri (MS)"/>
                <a:sym typeface="Calibri (MS)"/>
              </a:rPr>
              <a:t> https://safetyculture.com/topics/risk-management/ </a:t>
            </a:r>
          </a:p>
          <a:p>
            <a:pPr algn="ctr">
              <a:lnSpc>
                <a:spcPts val="2879"/>
              </a:lnSpc>
            </a:pPr>
            <a:r>
              <a:rPr lang="en-US" sz="2400" spc="-48">
                <a:solidFill>
                  <a:srgbClr val="000000"/>
                </a:solidFill>
                <a:latin typeface="Calibri (MS)"/>
                <a:ea typeface="Calibri (MS)"/>
                <a:cs typeface="Calibri (MS)"/>
                <a:sym typeface="Calibri (MS)"/>
              </a:rPr>
              <a:t>https://www.bhartiaxa.com/life-insurance/types-of-insurance </a:t>
            </a:r>
          </a:p>
          <a:p>
            <a:pPr algn="ctr">
              <a:lnSpc>
                <a:spcPts val="2879"/>
              </a:lnSpc>
            </a:pPr>
            <a:r>
              <a:rPr lang="en-US" sz="2400" spc="-48">
                <a:solidFill>
                  <a:srgbClr val="000000"/>
                </a:solidFill>
                <a:latin typeface="Calibri (MS)"/>
                <a:ea typeface="Calibri (MS)"/>
                <a:cs typeface="Calibri (MS)"/>
                <a:sym typeface="Calibri (MS)"/>
              </a:rPr>
              <a:t>https://www.damcogroup.com/blogs/top-insurance-industry-trends </a:t>
            </a:r>
          </a:p>
          <a:p>
            <a:pPr algn="ctr">
              <a:lnSpc>
                <a:spcPts val="2879"/>
              </a:lnSpc>
            </a:pPr>
            <a:r>
              <a:rPr lang="en-US" sz="2400" spc="-48">
                <a:solidFill>
                  <a:srgbClr val="000000"/>
                </a:solidFill>
                <a:latin typeface="Calibri (MS)"/>
                <a:ea typeface="Calibri (MS)"/>
                <a:cs typeface="Calibri (MS)"/>
                <a:sym typeface="Calibri (MS)"/>
              </a:rPr>
              <a:t>https://www.ibef.org/industry/insurance-sector-india </a:t>
            </a:r>
          </a:p>
          <a:p>
            <a:pPr algn="ctr">
              <a:lnSpc>
                <a:spcPts val="2879"/>
              </a:lnSpc>
            </a:pPr>
            <a:r>
              <a:rPr lang="en-US" sz="2400" spc="-48">
                <a:solidFill>
                  <a:srgbClr val="000000"/>
                </a:solidFill>
                <a:latin typeface="Calibri (MS)"/>
                <a:ea typeface="Calibri (MS)"/>
                <a:cs typeface="Calibri (MS)"/>
                <a:sym typeface="Calibri (MS)"/>
              </a:rPr>
              <a:t>https://www.marshmma.com/us/insights/details/business-insurance-trends.html </a:t>
            </a:r>
          </a:p>
          <a:p>
            <a:pPr algn="ctr">
              <a:lnSpc>
                <a:spcPts val="2879"/>
              </a:lnSpc>
            </a:pPr>
            <a:r>
              <a:rPr lang="en-US" sz="2400" spc="-48">
                <a:solidFill>
                  <a:srgbClr val="000000"/>
                </a:solidFill>
                <a:latin typeface="Calibri (MS)"/>
                <a:ea typeface="Calibri (MS)"/>
                <a:cs typeface="Calibri (MS)"/>
                <a:sym typeface="Calibri (MS)"/>
              </a:rPr>
              <a:t>https://centriconsulting.com/news/blog/insurance-industry-challenges/</a:t>
            </a:r>
          </a:p>
          <a:p>
            <a:pPr algn="ctr">
              <a:lnSpc>
                <a:spcPts val="2879"/>
              </a:lnSpc>
            </a:pPr>
            <a:r>
              <a:rPr lang="en-US" sz="2400" spc="-48">
                <a:solidFill>
                  <a:srgbClr val="000000"/>
                </a:solidFill>
                <a:latin typeface="Calibri (MS)"/>
                <a:ea typeface="Calibri (MS)"/>
                <a:cs typeface="Calibri (MS)"/>
                <a:sym typeface="Calibri (MS)"/>
              </a:rPr>
              <a:t> https://olhi.ca/news-publications/case-studies/ </a:t>
            </a:r>
          </a:p>
          <a:p>
            <a:pPr algn="ctr">
              <a:lnSpc>
                <a:spcPts val="2879"/>
              </a:lnSpc>
            </a:pPr>
            <a:r>
              <a:rPr lang="en-US" sz="2400" spc="-48">
                <a:solidFill>
                  <a:srgbClr val="000000"/>
                </a:solidFill>
                <a:latin typeface="Calibri (MS)"/>
                <a:ea typeface="Calibri (MS)"/>
                <a:cs typeface="Calibri (MS)"/>
                <a:sym typeface="Calibri (MS)"/>
              </a:rPr>
              <a:t>https://icrier.org/publications/indias-insurance-sector-challenges-and-opportunities/ </a:t>
            </a:r>
          </a:p>
          <a:p>
            <a:pPr algn="ctr">
              <a:lnSpc>
                <a:spcPts val="2879"/>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2072127"/>
            <a:ext cx="16230600" cy="7200900"/>
            <a:chOff x="0" y="0"/>
            <a:chExt cx="2514545" cy="1115608"/>
          </a:xfrm>
        </p:grpSpPr>
        <p:sp>
          <p:nvSpPr>
            <p:cNvPr name="Freeform 3" id="3"/>
            <p:cNvSpPr/>
            <p:nvPr/>
          </p:nvSpPr>
          <p:spPr>
            <a:xfrm flipH="false" flipV="false" rot="0">
              <a:off x="0" y="0"/>
              <a:ext cx="2514545" cy="1115608"/>
            </a:xfrm>
            <a:custGeom>
              <a:avLst/>
              <a:gdLst/>
              <a:ahLst/>
              <a:cxnLst/>
              <a:rect r="r" b="b" t="t" l="l"/>
              <a:pathLst>
                <a:path h="1115608" w="2514545">
                  <a:moveTo>
                    <a:pt x="0" y="0"/>
                  </a:moveTo>
                  <a:lnTo>
                    <a:pt x="2514545" y="0"/>
                  </a:lnTo>
                  <a:lnTo>
                    <a:pt x="2514545" y="1115608"/>
                  </a:lnTo>
                  <a:lnTo>
                    <a:pt x="0" y="1115608"/>
                  </a:lnTo>
                  <a:close/>
                </a:path>
              </a:pathLst>
            </a:custGeom>
            <a:blipFill>
              <a:blip r:embed="rId2"/>
              <a:stretch>
                <a:fillRect l="0" t="-25085" r="0" b="-25085"/>
              </a:stretch>
            </a:blipFill>
          </p:spPr>
        </p:sp>
      </p:grpSp>
      <p:grpSp>
        <p:nvGrpSpPr>
          <p:cNvPr name="Group 4" id="4"/>
          <p:cNvGrpSpPr/>
          <p:nvPr/>
        </p:nvGrpSpPr>
        <p:grpSpPr>
          <a:xfrm rot="0">
            <a:off x="2057400" y="2011971"/>
            <a:ext cx="7091362" cy="7317095"/>
            <a:chOff x="0" y="0"/>
            <a:chExt cx="1867684" cy="1927136"/>
          </a:xfrm>
        </p:grpSpPr>
        <p:sp>
          <p:nvSpPr>
            <p:cNvPr name="Freeform 5" id="5"/>
            <p:cNvSpPr/>
            <p:nvPr/>
          </p:nvSpPr>
          <p:spPr>
            <a:xfrm flipH="false" flipV="false" rot="0">
              <a:off x="0" y="0"/>
              <a:ext cx="1867684" cy="1927136"/>
            </a:xfrm>
            <a:custGeom>
              <a:avLst/>
              <a:gdLst/>
              <a:ahLst/>
              <a:cxnLst/>
              <a:rect r="r" b="b" t="t" l="l"/>
              <a:pathLst>
                <a:path h="1927136" w="1867684">
                  <a:moveTo>
                    <a:pt x="0" y="0"/>
                  </a:moveTo>
                  <a:lnTo>
                    <a:pt x="1867684" y="0"/>
                  </a:lnTo>
                  <a:lnTo>
                    <a:pt x="1867684" y="1927136"/>
                  </a:lnTo>
                  <a:lnTo>
                    <a:pt x="0" y="1927136"/>
                  </a:lnTo>
                  <a:close/>
                </a:path>
              </a:pathLst>
            </a:custGeom>
            <a:gradFill rotWithShape="true">
              <a:gsLst>
                <a:gs pos="0">
                  <a:srgbClr val="FFFFFF">
                    <a:alpha val="0"/>
                  </a:srgbClr>
                </a:gs>
                <a:gs pos="50000">
                  <a:srgbClr val="FFFFFF">
                    <a:alpha val="83500"/>
                  </a:srgbClr>
                </a:gs>
                <a:gs pos="100000">
                  <a:srgbClr val="FFFFFF">
                    <a:alpha val="100000"/>
                  </a:srgbClr>
                </a:gs>
              </a:gsLst>
              <a:lin ang="0"/>
            </a:gradFill>
          </p:spPr>
        </p:sp>
        <p:sp>
          <p:nvSpPr>
            <p:cNvPr name="TextBox 6" id="6"/>
            <p:cNvSpPr txBox="true"/>
            <p:nvPr/>
          </p:nvSpPr>
          <p:spPr>
            <a:xfrm>
              <a:off x="0" y="-38100"/>
              <a:ext cx="1867684" cy="1965236"/>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10800000">
            <a:off x="9139238" y="2038140"/>
            <a:ext cx="7091363" cy="7317095"/>
            <a:chOff x="0" y="0"/>
            <a:chExt cx="1867684" cy="1927136"/>
          </a:xfrm>
        </p:grpSpPr>
        <p:sp>
          <p:nvSpPr>
            <p:cNvPr name="Freeform 8" id="8"/>
            <p:cNvSpPr/>
            <p:nvPr/>
          </p:nvSpPr>
          <p:spPr>
            <a:xfrm flipH="false" flipV="false" rot="0">
              <a:off x="0" y="0"/>
              <a:ext cx="1867684" cy="1927136"/>
            </a:xfrm>
            <a:custGeom>
              <a:avLst/>
              <a:gdLst/>
              <a:ahLst/>
              <a:cxnLst/>
              <a:rect r="r" b="b" t="t" l="l"/>
              <a:pathLst>
                <a:path h="1927136" w="1867684">
                  <a:moveTo>
                    <a:pt x="0" y="0"/>
                  </a:moveTo>
                  <a:lnTo>
                    <a:pt x="1867684" y="0"/>
                  </a:lnTo>
                  <a:lnTo>
                    <a:pt x="1867684" y="1927136"/>
                  </a:lnTo>
                  <a:lnTo>
                    <a:pt x="0" y="1927136"/>
                  </a:lnTo>
                  <a:close/>
                </a:path>
              </a:pathLst>
            </a:custGeom>
            <a:gradFill rotWithShape="true">
              <a:gsLst>
                <a:gs pos="0">
                  <a:srgbClr val="FFFFFF">
                    <a:alpha val="0"/>
                  </a:srgbClr>
                </a:gs>
                <a:gs pos="50000">
                  <a:srgbClr val="FFFFFF">
                    <a:alpha val="83500"/>
                  </a:srgbClr>
                </a:gs>
                <a:gs pos="100000">
                  <a:srgbClr val="FFFFFF">
                    <a:alpha val="100000"/>
                  </a:srgbClr>
                </a:gs>
              </a:gsLst>
              <a:lin ang="0"/>
            </a:gradFill>
          </p:spPr>
        </p:sp>
        <p:sp>
          <p:nvSpPr>
            <p:cNvPr name="TextBox 9" id="9"/>
            <p:cNvSpPr txBox="true"/>
            <p:nvPr/>
          </p:nvSpPr>
          <p:spPr>
            <a:xfrm>
              <a:off x="0" y="-38100"/>
              <a:ext cx="1867684" cy="1965236"/>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4178153" y="4568011"/>
            <a:ext cx="9941220" cy="1687811"/>
          </a:xfrm>
          <a:prstGeom prst="rect">
            <a:avLst/>
          </a:prstGeom>
        </p:spPr>
        <p:txBody>
          <a:bodyPr anchor="t" rtlCol="false" tIns="0" lIns="0" bIns="0" rIns="0">
            <a:spAutoFit/>
          </a:bodyPr>
          <a:lstStyle/>
          <a:p>
            <a:pPr algn="ctr">
              <a:lnSpc>
                <a:spcPts val="12740"/>
              </a:lnSpc>
            </a:pPr>
            <a:r>
              <a:rPr lang="en-US" b="true" sz="12740" spc="-828">
                <a:solidFill>
                  <a:srgbClr val="C8132C"/>
                </a:solidFill>
                <a:latin typeface="DM Sans Bold"/>
                <a:ea typeface="DM Sans Bold"/>
                <a:cs typeface="DM Sans Bold"/>
                <a:sym typeface="DM Sans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997944" y="610975"/>
            <a:ext cx="10468040" cy="7023610"/>
            <a:chOff x="0" y="0"/>
            <a:chExt cx="1662710" cy="1115608"/>
          </a:xfrm>
        </p:grpSpPr>
        <p:sp>
          <p:nvSpPr>
            <p:cNvPr name="Freeform 3" id="3"/>
            <p:cNvSpPr/>
            <p:nvPr/>
          </p:nvSpPr>
          <p:spPr>
            <a:xfrm flipH="false" flipV="false" rot="0">
              <a:off x="0" y="0"/>
              <a:ext cx="1662710" cy="1115608"/>
            </a:xfrm>
            <a:custGeom>
              <a:avLst/>
              <a:gdLst/>
              <a:ahLst/>
              <a:cxnLst/>
              <a:rect r="r" b="b" t="t" l="l"/>
              <a:pathLst>
                <a:path h="1115608" w="1662710">
                  <a:moveTo>
                    <a:pt x="0" y="0"/>
                  </a:moveTo>
                  <a:lnTo>
                    <a:pt x="1662710" y="0"/>
                  </a:lnTo>
                  <a:lnTo>
                    <a:pt x="1662710" y="1115608"/>
                  </a:lnTo>
                  <a:lnTo>
                    <a:pt x="0" y="1115608"/>
                  </a:lnTo>
                  <a:close/>
                </a:path>
              </a:pathLst>
            </a:custGeom>
            <a:blipFill>
              <a:blip r:embed="rId2"/>
              <a:stretch>
                <a:fillRect l="-13849" t="-702" r="-29291" b="-20899"/>
              </a:stretch>
            </a:blipFill>
          </p:spPr>
        </p:sp>
      </p:grpSp>
      <p:grpSp>
        <p:nvGrpSpPr>
          <p:cNvPr name="Group 4" id="4"/>
          <p:cNvGrpSpPr/>
          <p:nvPr/>
        </p:nvGrpSpPr>
        <p:grpSpPr>
          <a:xfrm rot="0">
            <a:off x="17053879" y="512047"/>
            <a:ext cx="1234121" cy="7299828"/>
            <a:chOff x="0" y="0"/>
            <a:chExt cx="325036" cy="1922588"/>
          </a:xfrm>
        </p:grpSpPr>
        <p:sp>
          <p:nvSpPr>
            <p:cNvPr name="Freeform 5" id="5"/>
            <p:cNvSpPr/>
            <p:nvPr/>
          </p:nvSpPr>
          <p:spPr>
            <a:xfrm flipH="false" flipV="false" rot="0">
              <a:off x="0" y="0"/>
              <a:ext cx="325036" cy="1922588"/>
            </a:xfrm>
            <a:custGeom>
              <a:avLst/>
              <a:gdLst/>
              <a:ahLst/>
              <a:cxnLst/>
              <a:rect r="r" b="b" t="t" l="l"/>
              <a:pathLst>
                <a:path h="1922588" w="325036">
                  <a:moveTo>
                    <a:pt x="56459" y="0"/>
                  </a:moveTo>
                  <a:lnTo>
                    <a:pt x="268577" y="0"/>
                  </a:lnTo>
                  <a:cubicBezTo>
                    <a:pt x="299758" y="0"/>
                    <a:pt x="325036" y="25278"/>
                    <a:pt x="325036" y="56459"/>
                  </a:cubicBezTo>
                  <a:lnTo>
                    <a:pt x="325036" y="1866130"/>
                  </a:lnTo>
                  <a:cubicBezTo>
                    <a:pt x="325036" y="1897311"/>
                    <a:pt x="299758" y="1922588"/>
                    <a:pt x="268577" y="1922588"/>
                  </a:cubicBezTo>
                  <a:lnTo>
                    <a:pt x="56459" y="1922588"/>
                  </a:lnTo>
                  <a:cubicBezTo>
                    <a:pt x="25278" y="1922588"/>
                    <a:pt x="0" y="1897311"/>
                    <a:pt x="0" y="1866130"/>
                  </a:cubicBezTo>
                  <a:lnTo>
                    <a:pt x="0" y="56459"/>
                  </a:lnTo>
                  <a:cubicBezTo>
                    <a:pt x="0" y="25278"/>
                    <a:pt x="25278" y="0"/>
                    <a:pt x="56459" y="0"/>
                  </a:cubicBezTo>
                  <a:close/>
                </a:path>
              </a:pathLst>
            </a:custGeom>
            <a:solidFill>
              <a:srgbClr val="C8132C"/>
            </a:solidFill>
          </p:spPr>
        </p:sp>
        <p:sp>
          <p:nvSpPr>
            <p:cNvPr name="TextBox 6" id="6"/>
            <p:cNvSpPr txBox="true"/>
            <p:nvPr/>
          </p:nvSpPr>
          <p:spPr>
            <a:xfrm>
              <a:off x="0" y="47625"/>
              <a:ext cx="325036" cy="1874963"/>
            </a:xfrm>
            <a:prstGeom prst="rect">
              <a:avLst/>
            </a:prstGeom>
          </p:spPr>
          <p:txBody>
            <a:bodyPr anchor="ctr" rtlCol="false" tIns="50800" lIns="50800" bIns="50800" rIns="50800"/>
            <a:lstStyle/>
            <a:p>
              <a:pPr algn="ctr">
                <a:lnSpc>
                  <a:spcPts val="1328"/>
                </a:lnSpc>
              </a:pPr>
            </a:p>
          </p:txBody>
        </p:sp>
      </p:grpSp>
      <p:grpSp>
        <p:nvGrpSpPr>
          <p:cNvPr name="Group 7" id="7"/>
          <p:cNvGrpSpPr/>
          <p:nvPr/>
        </p:nvGrpSpPr>
        <p:grpSpPr>
          <a:xfrm rot="-10800000">
            <a:off x="6733710" y="1977697"/>
            <a:ext cx="4141049" cy="7360305"/>
            <a:chOff x="0" y="0"/>
            <a:chExt cx="1090647" cy="1938517"/>
          </a:xfrm>
        </p:grpSpPr>
        <p:sp>
          <p:nvSpPr>
            <p:cNvPr name="Freeform 8" id="8"/>
            <p:cNvSpPr/>
            <p:nvPr/>
          </p:nvSpPr>
          <p:spPr>
            <a:xfrm flipH="false" flipV="false" rot="0">
              <a:off x="0" y="0"/>
              <a:ext cx="1090647" cy="1938517"/>
            </a:xfrm>
            <a:custGeom>
              <a:avLst/>
              <a:gdLst/>
              <a:ahLst/>
              <a:cxnLst/>
              <a:rect r="r" b="b" t="t" l="l"/>
              <a:pathLst>
                <a:path h="1938517" w="1090647">
                  <a:moveTo>
                    <a:pt x="0" y="0"/>
                  </a:moveTo>
                  <a:lnTo>
                    <a:pt x="1090647" y="0"/>
                  </a:lnTo>
                  <a:lnTo>
                    <a:pt x="1090647" y="1938517"/>
                  </a:lnTo>
                  <a:lnTo>
                    <a:pt x="0" y="1938517"/>
                  </a:lnTo>
                  <a:close/>
                </a:path>
              </a:pathLst>
            </a:custGeom>
            <a:gradFill rotWithShape="true">
              <a:gsLst>
                <a:gs pos="0">
                  <a:srgbClr val="FFFFFF">
                    <a:alpha val="0"/>
                  </a:srgbClr>
                </a:gs>
                <a:gs pos="50000">
                  <a:srgbClr val="FFFFFF">
                    <a:alpha val="83500"/>
                  </a:srgbClr>
                </a:gs>
                <a:gs pos="100000">
                  <a:srgbClr val="FFFFFF">
                    <a:alpha val="100000"/>
                  </a:srgbClr>
                </a:gs>
              </a:gsLst>
              <a:lin ang="0"/>
            </a:gradFill>
          </p:spPr>
        </p:sp>
        <p:sp>
          <p:nvSpPr>
            <p:cNvPr name="TextBox 9" id="9"/>
            <p:cNvSpPr txBox="true"/>
            <p:nvPr/>
          </p:nvSpPr>
          <p:spPr>
            <a:xfrm>
              <a:off x="0" y="-38100"/>
              <a:ext cx="1090647" cy="1976617"/>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6729554" y="8079995"/>
            <a:ext cx="680804" cy="680804"/>
          </a:xfrm>
          <a:custGeom>
            <a:avLst/>
            <a:gdLst/>
            <a:ahLst/>
            <a:cxnLst/>
            <a:rect r="r" b="b" t="t" l="l"/>
            <a:pathLst>
              <a:path h="680804" w="680804">
                <a:moveTo>
                  <a:pt x="0" y="0"/>
                </a:moveTo>
                <a:lnTo>
                  <a:pt x="680804" y="0"/>
                </a:lnTo>
                <a:lnTo>
                  <a:pt x="680804" y="680805"/>
                </a:lnTo>
                <a:lnTo>
                  <a:pt x="0" y="6808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481177" y="6810673"/>
            <a:ext cx="5767199" cy="1609725"/>
          </a:xfrm>
          <a:prstGeom prst="rect">
            <a:avLst/>
          </a:prstGeom>
        </p:spPr>
        <p:txBody>
          <a:bodyPr anchor="t" rtlCol="false" tIns="0" lIns="0" bIns="0" rIns="0">
            <a:spAutoFit/>
          </a:bodyPr>
          <a:lstStyle/>
          <a:p>
            <a:pPr algn="just">
              <a:lnSpc>
                <a:spcPts val="2480"/>
              </a:lnSpc>
            </a:pPr>
            <a:r>
              <a:rPr lang="en-US" sz="2067" spc="-41">
                <a:solidFill>
                  <a:srgbClr val="000000"/>
                </a:solidFill>
                <a:latin typeface="Calibri (MS)"/>
                <a:ea typeface="Calibri (MS)"/>
                <a:cs typeface="Calibri (MS)"/>
                <a:sym typeface="Calibri (MS)"/>
              </a:rPr>
              <a:t>Insurance Risk Management involves assessing and quantifying the likelihood and financial impact of events for customers. It spreads risks across insurers and uses mathematical and statistical models to set premiums and decide whether to retain or distribute risks.</a:t>
            </a:r>
          </a:p>
        </p:txBody>
      </p:sp>
      <p:sp>
        <p:nvSpPr>
          <p:cNvPr name="TextBox 12" id="12"/>
          <p:cNvSpPr txBox="true"/>
          <p:nvPr/>
        </p:nvSpPr>
        <p:spPr>
          <a:xfrm rot="0">
            <a:off x="0" y="4771991"/>
            <a:ext cx="6729554" cy="1111250"/>
          </a:xfrm>
          <a:prstGeom prst="rect">
            <a:avLst/>
          </a:prstGeom>
        </p:spPr>
        <p:txBody>
          <a:bodyPr anchor="t" rtlCol="false" tIns="0" lIns="0" bIns="0" rIns="0">
            <a:spAutoFit/>
          </a:bodyPr>
          <a:lstStyle/>
          <a:p>
            <a:pPr algn="l">
              <a:lnSpc>
                <a:spcPts val="6999"/>
              </a:lnSpc>
            </a:pPr>
            <a:r>
              <a:rPr lang="en-US" b="true" sz="6999" spc="-454">
                <a:solidFill>
                  <a:srgbClr val="C8132C"/>
                </a:solidFill>
                <a:latin typeface="Times New Roman Bold"/>
                <a:ea typeface="Times New Roman Bold"/>
                <a:cs typeface="Times New Roman Bold"/>
                <a:sym typeface="Times New Roman Bold"/>
              </a:rPr>
              <a:t>INTRODUCTION</a:t>
            </a:r>
          </a:p>
        </p:txBody>
      </p:sp>
      <p:grpSp>
        <p:nvGrpSpPr>
          <p:cNvPr name="Group 13" id="13"/>
          <p:cNvGrpSpPr/>
          <p:nvPr/>
        </p:nvGrpSpPr>
        <p:grpSpPr>
          <a:xfrm rot="0">
            <a:off x="669873" y="512047"/>
            <a:ext cx="2746974" cy="2154127"/>
            <a:chOff x="0" y="0"/>
            <a:chExt cx="425578" cy="333731"/>
          </a:xfrm>
        </p:grpSpPr>
        <p:sp>
          <p:nvSpPr>
            <p:cNvPr name="Freeform 14" id="14"/>
            <p:cNvSpPr/>
            <p:nvPr/>
          </p:nvSpPr>
          <p:spPr>
            <a:xfrm flipH="false" flipV="false" rot="0">
              <a:off x="0" y="0"/>
              <a:ext cx="425578" cy="333731"/>
            </a:xfrm>
            <a:custGeom>
              <a:avLst/>
              <a:gdLst/>
              <a:ahLst/>
              <a:cxnLst/>
              <a:rect r="r" b="b" t="t" l="l"/>
              <a:pathLst>
                <a:path h="333731" w="425578">
                  <a:moveTo>
                    <a:pt x="0" y="0"/>
                  </a:moveTo>
                  <a:lnTo>
                    <a:pt x="425578" y="0"/>
                  </a:lnTo>
                  <a:lnTo>
                    <a:pt x="425578" y="333731"/>
                  </a:lnTo>
                  <a:lnTo>
                    <a:pt x="0" y="333731"/>
                  </a:lnTo>
                  <a:close/>
                </a:path>
              </a:pathLst>
            </a:custGeom>
            <a:blipFill>
              <a:blip r:embed="rId5"/>
              <a:stretch>
                <a:fillRect l="-17700" t="0" r="0" b="0"/>
              </a:stretch>
            </a:blip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2298999" y="3603496"/>
            <a:ext cx="1234121" cy="9080487"/>
            <a:chOff x="0" y="0"/>
            <a:chExt cx="325036" cy="2391569"/>
          </a:xfrm>
        </p:grpSpPr>
        <p:sp>
          <p:nvSpPr>
            <p:cNvPr name="Freeform 3" id="3"/>
            <p:cNvSpPr/>
            <p:nvPr/>
          </p:nvSpPr>
          <p:spPr>
            <a:xfrm flipH="false" flipV="false" rot="0">
              <a:off x="0" y="0"/>
              <a:ext cx="325036" cy="2391569"/>
            </a:xfrm>
            <a:custGeom>
              <a:avLst/>
              <a:gdLst/>
              <a:ahLst/>
              <a:cxnLst/>
              <a:rect r="r" b="b" t="t" l="l"/>
              <a:pathLst>
                <a:path h="2391569" w="325036">
                  <a:moveTo>
                    <a:pt x="56459" y="0"/>
                  </a:moveTo>
                  <a:lnTo>
                    <a:pt x="268577" y="0"/>
                  </a:lnTo>
                  <a:cubicBezTo>
                    <a:pt x="299758" y="0"/>
                    <a:pt x="325036" y="25278"/>
                    <a:pt x="325036" y="56459"/>
                  </a:cubicBezTo>
                  <a:lnTo>
                    <a:pt x="325036" y="2335110"/>
                  </a:lnTo>
                  <a:cubicBezTo>
                    <a:pt x="325036" y="2366291"/>
                    <a:pt x="299758" y="2391569"/>
                    <a:pt x="268577" y="2391569"/>
                  </a:cubicBezTo>
                  <a:lnTo>
                    <a:pt x="56459" y="2391569"/>
                  </a:lnTo>
                  <a:cubicBezTo>
                    <a:pt x="25278" y="2391569"/>
                    <a:pt x="0" y="2366291"/>
                    <a:pt x="0" y="2335110"/>
                  </a:cubicBezTo>
                  <a:lnTo>
                    <a:pt x="0" y="56459"/>
                  </a:lnTo>
                  <a:cubicBezTo>
                    <a:pt x="0" y="25278"/>
                    <a:pt x="25278" y="0"/>
                    <a:pt x="56459" y="0"/>
                  </a:cubicBezTo>
                  <a:close/>
                </a:path>
              </a:pathLst>
            </a:custGeom>
            <a:solidFill>
              <a:srgbClr val="C8132C"/>
            </a:solidFill>
          </p:spPr>
        </p:sp>
        <p:sp>
          <p:nvSpPr>
            <p:cNvPr name="TextBox 4" id="4"/>
            <p:cNvSpPr txBox="true"/>
            <p:nvPr/>
          </p:nvSpPr>
          <p:spPr>
            <a:xfrm>
              <a:off x="0" y="47625"/>
              <a:ext cx="325036" cy="2343944"/>
            </a:xfrm>
            <a:prstGeom prst="rect">
              <a:avLst/>
            </a:prstGeom>
          </p:spPr>
          <p:txBody>
            <a:bodyPr anchor="ctr" rtlCol="false" tIns="50800" lIns="50800" bIns="50800" rIns="50800"/>
            <a:lstStyle/>
            <a:p>
              <a:pPr algn="ctr">
                <a:lnSpc>
                  <a:spcPts val="1328"/>
                </a:lnSpc>
              </a:pPr>
            </a:p>
          </p:txBody>
        </p:sp>
      </p:grpSp>
      <p:grpSp>
        <p:nvGrpSpPr>
          <p:cNvPr name="Group 5" id="5"/>
          <p:cNvGrpSpPr/>
          <p:nvPr/>
        </p:nvGrpSpPr>
        <p:grpSpPr>
          <a:xfrm rot="-10800000">
            <a:off x="6733710" y="1977697"/>
            <a:ext cx="4141049" cy="7360305"/>
            <a:chOff x="0" y="0"/>
            <a:chExt cx="1090647" cy="1938517"/>
          </a:xfrm>
        </p:grpSpPr>
        <p:sp>
          <p:nvSpPr>
            <p:cNvPr name="Freeform 6" id="6"/>
            <p:cNvSpPr/>
            <p:nvPr/>
          </p:nvSpPr>
          <p:spPr>
            <a:xfrm flipH="false" flipV="false" rot="0">
              <a:off x="0" y="0"/>
              <a:ext cx="1090647" cy="1938517"/>
            </a:xfrm>
            <a:custGeom>
              <a:avLst/>
              <a:gdLst/>
              <a:ahLst/>
              <a:cxnLst/>
              <a:rect r="r" b="b" t="t" l="l"/>
              <a:pathLst>
                <a:path h="1938517" w="1090647">
                  <a:moveTo>
                    <a:pt x="0" y="0"/>
                  </a:moveTo>
                  <a:lnTo>
                    <a:pt x="1090647" y="0"/>
                  </a:lnTo>
                  <a:lnTo>
                    <a:pt x="1090647" y="1938517"/>
                  </a:lnTo>
                  <a:lnTo>
                    <a:pt x="0" y="1938517"/>
                  </a:lnTo>
                  <a:close/>
                </a:path>
              </a:pathLst>
            </a:custGeom>
            <a:gradFill rotWithShape="true">
              <a:gsLst>
                <a:gs pos="0">
                  <a:srgbClr val="FFFFFF">
                    <a:alpha val="0"/>
                  </a:srgbClr>
                </a:gs>
                <a:gs pos="50000">
                  <a:srgbClr val="FFFFFF">
                    <a:alpha val="83500"/>
                  </a:srgbClr>
                </a:gs>
                <a:gs pos="100000">
                  <a:srgbClr val="FFFFFF">
                    <a:alpha val="100000"/>
                  </a:srgbClr>
                </a:gs>
              </a:gsLst>
              <a:lin ang="0"/>
            </a:gradFill>
          </p:spPr>
        </p:sp>
        <p:sp>
          <p:nvSpPr>
            <p:cNvPr name="TextBox 7" id="7"/>
            <p:cNvSpPr txBox="true"/>
            <p:nvPr/>
          </p:nvSpPr>
          <p:spPr>
            <a:xfrm>
              <a:off x="0" y="-38100"/>
              <a:ext cx="1090647" cy="1976617"/>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6729554" y="8079995"/>
            <a:ext cx="680804" cy="680804"/>
          </a:xfrm>
          <a:custGeom>
            <a:avLst/>
            <a:gdLst/>
            <a:ahLst/>
            <a:cxnLst/>
            <a:rect r="r" b="b" t="t" l="l"/>
            <a:pathLst>
              <a:path h="680804" w="680804">
                <a:moveTo>
                  <a:pt x="0" y="0"/>
                </a:moveTo>
                <a:lnTo>
                  <a:pt x="680804" y="0"/>
                </a:lnTo>
                <a:lnTo>
                  <a:pt x="680804" y="680805"/>
                </a:lnTo>
                <a:lnTo>
                  <a:pt x="0" y="6808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8178813" y="723115"/>
            <a:ext cx="9824159" cy="6699646"/>
            <a:chOff x="0" y="0"/>
            <a:chExt cx="1470860" cy="1003062"/>
          </a:xfrm>
        </p:grpSpPr>
        <p:sp>
          <p:nvSpPr>
            <p:cNvPr name="Freeform 10" id="10"/>
            <p:cNvSpPr/>
            <p:nvPr/>
          </p:nvSpPr>
          <p:spPr>
            <a:xfrm flipH="false" flipV="false" rot="0">
              <a:off x="0" y="0"/>
              <a:ext cx="1470860" cy="1003062"/>
            </a:xfrm>
            <a:custGeom>
              <a:avLst/>
              <a:gdLst/>
              <a:ahLst/>
              <a:cxnLst/>
              <a:rect r="r" b="b" t="t" l="l"/>
              <a:pathLst>
                <a:path h="1003062" w="1470860">
                  <a:moveTo>
                    <a:pt x="0" y="0"/>
                  </a:moveTo>
                  <a:lnTo>
                    <a:pt x="1470860" y="0"/>
                  </a:lnTo>
                  <a:lnTo>
                    <a:pt x="1470860" y="1003062"/>
                  </a:lnTo>
                  <a:lnTo>
                    <a:pt x="0" y="1003062"/>
                  </a:lnTo>
                  <a:close/>
                </a:path>
              </a:pathLst>
            </a:custGeom>
            <a:blipFill>
              <a:blip r:embed="rId4"/>
              <a:stretch>
                <a:fillRect l="0" t="-4988" r="0" b="-4988"/>
              </a:stretch>
            </a:blipFill>
          </p:spPr>
        </p:sp>
      </p:grpSp>
      <p:sp>
        <p:nvSpPr>
          <p:cNvPr name="Freeform 11" id="11"/>
          <p:cNvSpPr/>
          <p:nvPr/>
        </p:nvSpPr>
        <p:spPr>
          <a:xfrm flipH="false" flipV="false" rot="0">
            <a:off x="340402" y="6727442"/>
            <a:ext cx="5427127" cy="2803289"/>
          </a:xfrm>
          <a:custGeom>
            <a:avLst/>
            <a:gdLst/>
            <a:ahLst/>
            <a:cxnLst/>
            <a:rect r="r" b="b" t="t" l="l"/>
            <a:pathLst>
              <a:path h="2803289" w="5427127">
                <a:moveTo>
                  <a:pt x="0" y="0"/>
                </a:moveTo>
                <a:lnTo>
                  <a:pt x="5427127" y="0"/>
                </a:lnTo>
                <a:lnTo>
                  <a:pt x="5427127" y="2803289"/>
                </a:lnTo>
                <a:lnTo>
                  <a:pt x="0" y="2803289"/>
                </a:lnTo>
                <a:lnTo>
                  <a:pt x="0" y="0"/>
                </a:lnTo>
                <a:close/>
              </a:path>
            </a:pathLst>
          </a:custGeom>
          <a:blipFill>
            <a:blip r:embed="rId5"/>
            <a:stretch>
              <a:fillRect l="0" t="-1084" r="0" b="-29594"/>
            </a:stretch>
          </a:blipFill>
        </p:spPr>
      </p:sp>
      <p:sp>
        <p:nvSpPr>
          <p:cNvPr name="TextBox 12" id="12"/>
          <p:cNvSpPr txBox="true"/>
          <p:nvPr/>
        </p:nvSpPr>
        <p:spPr>
          <a:xfrm rot="0">
            <a:off x="340402" y="2289991"/>
            <a:ext cx="7390648" cy="2209800"/>
          </a:xfrm>
          <a:prstGeom prst="rect">
            <a:avLst/>
          </a:prstGeom>
        </p:spPr>
        <p:txBody>
          <a:bodyPr anchor="t" rtlCol="false" tIns="0" lIns="0" bIns="0" rIns="0">
            <a:spAutoFit/>
          </a:bodyPr>
          <a:lstStyle/>
          <a:p>
            <a:pPr algn="just">
              <a:lnSpc>
                <a:spcPts val="2879"/>
              </a:lnSpc>
            </a:pPr>
            <a:r>
              <a:rPr lang="en-US" sz="2400" spc="-48">
                <a:solidFill>
                  <a:srgbClr val="000000"/>
                </a:solidFill>
                <a:latin typeface="Calibri (MS)"/>
                <a:ea typeface="Calibri (MS)"/>
                <a:cs typeface="Calibri (MS)"/>
                <a:sym typeface="Calibri (MS)"/>
              </a:rPr>
              <a:t>The history of insurance in India dates back to ancient texts like Manusmriti, Arthashastra, and Dharmasastra, which mention pooling resources for calamities. Early traces are seen in marine trade loans and carrier contracts. The modern insurance sector in India later evolved, influenced mainly by England.</a:t>
            </a:r>
          </a:p>
        </p:txBody>
      </p:sp>
      <p:sp>
        <p:nvSpPr>
          <p:cNvPr name="TextBox 13" id="13"/>
          <p:cNvSpPr txBox="true"/>
          <p:nvPr/>
        </p:nvSpPr>
        <p:spPr>
          <a:xfrm rot="0">
            <a:off x="340402" y="723115"/>
            <a:ext cx="6729554" cy="1111250"/>
          </a:xfrm>
          <a:prstGeom prst="rect">
            <a:avLst/>
          </a:prstGeom>
        </p:spPr>
        <p:txBody>
          <a:bodyPr anchor="t" rtlCol="false" tIns="0" lIns="0" bIns="0" rIns="0">
            <a:spAutoFit/>
          </a:bodyPr>
          <a:lstStyle/>
          <a:p>
            <a:pPr algn="ctr">
              <a:lnSpc>
                <a:spcPts val="6999"/>
              </a:lnSpc>
            </a:pPr>
            <a:r>
              <a:rPr lang="en-US" b="true" sz="6999" spc="-454">
                <a:solidFill>
                  <a:srgbClr val="C8132C"/>
                </a:solidFill>
                <a:latin typeface="Times New Roman Bold"/>
                <a:ea typeface="Times New Roman Bold"/>
                <a:cs typeface="Times New Roman Bold"/>
                <a:sym typeface="Times New Roman Bold"/>
              </a:rPr>
              <a:t>HISTORY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2101996" y="-3511543"/>
            <a:ext cx="1234121" cy="9080487"/>
            <a:chOff x="0" y="0"/>
            <a:chExt cx="325036" cy="2391569"/>
          </a:xfrm>
        </p:grpSpPr>
        <p:sp>
          <p:nvSpPr>
            <p:cNvPr name="Freeform 3" id="3"/>
            <p:cNvSpPr/>
            <p:nvPr/>
          </p:nvSpPr>
          <p:spPr>
            <a:xfrm flipH="false" flipV="false" rot="0">
              <a:off x="0" y="0"/>
              <a:ext cx="325036" cy="2391569"/>
            </a:xfrm>
            <a:custGeom>
              <a:avLst/>
              <a:gdLst/>
              <a:ahLst/>
              <a:cxnLst/>
              <a:rect r="r" b="b" t="t" l="l"/>
              <a:pathLst>
                <a:path h="2391569" w="325036">
                  <a:moveTo>
                    <a:pt x="56459" y="0"/>
                  </a:moveTo>
                  <a:lnTo>
                    <a:pt x="268577" y="0"/>
                  </a:lnTo>
                  <a:cubicBezTo>
                    <a:pt x="299758" y="0"/>
                    <a:pt x="325036" y="25278"/>
                    <a:pt x="325036" y="56459"/>
                  </a:cubicBezTo>
                  <a:lnTo>
                    <a:pt x="325036" y="2335110"/>
                  </a:lnTo>
                  <a:cubicBezTo>
                    <a:pt x="325036" y="2366291"/>
                    <a:pt x="299758" y="2391569"/>
                    <a:pt x="268577" y="2391569"/>
                  </a:cubicBezTo>
                  <a:lnTo>
                    <a:pt x="56459" y="2391569"/>
                  </a:lnTo>
                  <a:cubicBezTo>
                    <a:pt x="25278" y="2391569"/>
                    <a:pt x="0" y="2366291"/>
                    <a:pt x="0" y="2335110"/>
                  </a:cubicBezTo>
                  <a:lnTo>
                    <a:pt x="0" y="56459"/>
                  </a:lnTo>
                  <a:cubicBezTo>
                    <a:pt x="0" y="25278"/>
                    <a:pt x="25278" y="0"/>
                    <a:pt x="56459" y="0"/>
                  </a:cubicBezTo>
                  <a:close/>
                </a:path>
              </a:pathLst>
            </a:custGeom>
            <a:solidFill>
              <a:srgbClr val="C8132C"/>
            </a:solidFill>
          </p:spPr>
        </p:sp>
        <p:sp>
          <p:nvSpPr>
            <p:cNvPr name="TextBox 4" id="4"/>
            <p:cNvSpPr txBox="true"/>
            <p:nvPr/>
          </p:nvSpPr>
          <p:spPr>
            <a:xfrm>
              <a:off x="0" y="47625"/>
              <a:ext cx="325036" cy="2343944"/>
            </a:xfrm>
            <a:prstGeom prst="rect">
              <a:avLst/>
            </a:prstGeom>
          </p:spPr>
          <p:txBody>
            <a:bodyPr anchor="ctr" rtlCol="false" tIns="50800" lIns="50800" bIns="50800" rIns="50800"/>
            <a:lstStyle/>
            <a:p>
              <a:pPr algn="ctr">
                <a:lnSpc>
                  <a:spcPts val="1328"/>
                </a:lnSpc>
              </a:pPr>
            </a:p>
          </p:txBody>
        </p:sp>
      </p:grpSp>
      <p:grpSp>
        <p:nvGrpSpPr>
          <p:cNvPr name="Group 5" id="5"/>
          <p:cNvGrpSpPr/>
          <p:nvPr/>
        </p:nvGrpSpPr>
        <p:grpSpPr>
          <a:xfrm rot="-10800000">
            <a:off x="6733710" y="1897995"/>
            <a:ext cx="4141049" cy="7360305"/>
            <a:chOff x="0" y="0"/>
            <a:chExt cx="1090647" cy="1938517"/>
          </a:xfrm>
        </p:grpSpPr>
        <p:sp>
          <p:nvSpPr>
            <p:cNvPr name="Freeform 6" id="6"/>
            <p:cNvSpPr/>
            <p:nvPr/>
          </p:nvSpPr>
          <p:spPr>
            <a:xfrm flipH="false" flipV="false" rot="0">
              <a:off x="0" y="0"/>
              <a:ext cx="1090647" cy="1938517"/>
            </a:xfrm>
            <a:custGeom>
              <a:avLst/>
              <a:gdLst/>
              <a:ahLst/>
              <a:cxnLst/>
              <a:rect r="r" b="b" t="t" l="l"/>
              <a:pathLst>
                <a:path h="1938517" w="1090647">
                  <a:moveTo>
                    <a:pt x="0" y="0"/>
                  </a:moveTo>
                  <a:lnTo>
                    <a:pt x="1090647" y="0"/>
                  </a:lnTo>
                  <a:lnTo>
                    <a:pt x="1090647" y="1938517"/>
                  </a:lnTo>
                  <a:lnTo>
                    <a:pt x="0" y="1938517"/>
                  </a:lnTo>
                  <a:close/>
                </a:path>
              </a:pathLst>
            </a:custGeom>
            <a:gradFill rotWithShape="true">
              <a:gsLst>
                <a:gs pos="0">
                  <a:srgbClr val="FFFFFF">
                    <a:alpha val="0"/>
                  </a:srgbClr>
                </a:gs>
                <a:gs pos="50000">
                  <a:srgbClr val="FFFFFF">
                    <a:alpha val="83500"/>
                  </a:srgbClr>
                </a:gs>
                <a:gs pos="100000">
                  <a:srgbClr val="FFFFFF">
                    <a:alpha val="100000"/>
                  </a:srgbClr>
                </a:gs>
              </a:gsLst>
              <a:lin ang="0"/>
            </a:gradFill>
          </p:spPr>
        </p:sp>
        <p:sp>
          <p:nvSpPr>
            <p:cNvPr name="TextBox 7" id="7"/>
            <p:cNvSpPr txBox="true"/>
            <p:nvPr/>
          </p:nvSpPr>
          <p:spPr>
            <a:xfrm>
              <a:off x="0" y="-38100"/>
              <a:ext cx="1090647" cy="1976617"/>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7259300" y="2113218"/>
            <a:ext cx="680804" cy="680804"/>
          </a:xfrm>
          <a:custGeom>
            <a:avLst/>
            <a:gdLst/>
            <a:ahLst/>
            <a:cxnLst/>
            <a:rect r="r" b="b" t="t" l="l"/>
            <a:pathLst>
              <a:path h="680804" w="680804">
                <a:moveTo>
                  <a:pt x="0" y="0"/>
                </a:moveTo>
                <a:lnTo>
                  <a:pt x="680804" y="0"/>
                </a:lnTo>
                <a:lnTo>
                  <a:pt x="680804" y="680804"/>
                </a:lnTo>
                <a:lnTo>
                  <a:pt x="0" y="6808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498208" y="596469"/>
            <a:ext cx="7096445" cy="7483526"/>
            <a:chOff x="0" y="0"/>
            <a:chExt cx="454477" cy="479266"/>
          </a:xfrm>
        </p:grpSpPr>
        <p:sp>
          <p:nvSpPr>
            <p:cNvPr name="Freeform 10" id="10"/>
            <p:cNvSpPr/>
            <p:nvPr/>
          </p:nvSpPr>
          <p:spPr>
            <a:xfrm flipH="false" flipV="false" rot="0">
              <a:off x="0" y="0"/>
              <a:ext cx="454477" cy="479266"/>
            </a:xfrm>
            <a:custGeom>
              <a:avLst/>
              <a:gdLst/>
              <a:ahLst/>
              <a:cxnLst/>
              <a:rect r="r" b="b" t="t" l="l"/>
              <a:pathLst>
                <a:path h="479266" w="454477">
                  <a:moveTo>
                    <a:pt x="0" y="0"/>
                  </a:moveTo>
                  <a:lnTo>
                    <a:pt x="454477" y="0"/>
                  </a:lnTo>
                  <a:lnTo>
                    <a:pt x="454477" y="479266"/>
                  </a:lnTo>
                  <a:lnTo>
                    <a:pt x="0" y="479266"/>
                  </a:lnTo>
                  <a:close/>
                </a:path>
              </a:pathLst>
            </a:custGeom>
            <a:blipFill>
              <a:blip r:embed="rId4"/>
              <a:stretch>
                <a:fillRect l="0" t="0" r="0" b="-27570"/>
              </a:stretch>
            </a:blipFill>
          </p:spPr>
        </p:sp>
      </p:grpSp>
      <p:sp>
        <p:nvSpPr>
          <p:cNvPr name="Freeform 11" id="11"/>
          <p:cNvSpPr/>
          <p:nvPr/>
        </p:nvSpPr>
        <p:spPr>
          <a:xfrm flipH="false" flipV="false" rot="0">
            <a:off x="14535242" y="7353515"/>
            <a:ext cx="3752758" cy="2814569"/>
          </a:xfrm>
          <a:custGeom>
            <a:avLst/>
            <a:gdLst/>
            <a:ahLst/>
            <a:cxnLst/>
            <a:rect r="r" b="b" t="t" l="l"/>
            <a:pathLst>
              <a:path h="2814569" w="3752758">
                <a:moveTo>
                  <a:pt x="0" y="0"/>
                </a:moveTo>
                <a:lnTo>
                  <a:pt x="3752758" y="0"/>
                </a:lnTo>
                <a:lnTo>
                  <a:pt x="3752758" y="2814569"/>
                </a:lnTo>
                <a:lnTo>
                  <a:pt x="0" y="2814569"/>
                </a:lnTo>
                <a:lnTo>
                  <a:pt x="0" y="0"/>
                </a:lnTo>
                <a:close/>
              </a:path>
            </a:pathLst>
          </a:custGeom>
          <a:blipFill>
            <a:blip r:embed="rId5"/>
            <a:stretch>
              <a:fillRect l="0" t="0" r="0" b="0"/>
            </a:stretch>
          </a:blipFill>
        </p:spPr>
      </p:sp>
      <p:sp>
        <p:nvSpPr>
          <p:cNvPr name="TextBox 12" id="12"/>
          <p:cNvSpPr txBox="true"/>
          <p:nvPr/>
        </p:nvSpPr>
        <p:spPr>
          <a:xfrm rot="0">
            <a:off x="9020973" y="3675725"/>
            <a:ext cx="7390648" cy="2209800"/>
          </a:xfrm>
          <a:prstGeom prst="rect">
            <a:avLst/>
          </a:prstGeom>
        </p:spPr>
        <p:txBody>
          <a:bodyPr anchor="t" rtlCol="false" tIns="0" lIns="0" bIns="0" rIns="0">
            <a:spAutoFit/>
          </a:bodyPr>
          <a:lstStyle/>
          <a:p>
            <a:pPr algn="just">
              <a:lnSpc>
                <a:spcPts val="2879"/>
              </a:lnSpc>
            </a:pPr>
            <a:r>
              <a:rPr lang="en-US" sz="2400" spc="-48">
                <a:solidFill>
                  <a:srgbClr val="000000"/>
                </a:solidFill>
                <a:latin typeface="Calibri (MS)"/>
                <a:ea typeface="Calibri (MS)"/>
                <a:cs typeface="Calibri (MS)"/>
                <a:sym typeface="Calibri (MS)"/>
              </a:rPr>
              <a:t>The purpose of risk management is to protect organizations from losses, threats, and disruptions. It covers financial risks, reputation, and employee safety. Since risks vary, every organization needs a tailored risk management plan with proactive strategies and training. This minimizes potential damage and ensures smooth operations.</a:t>
            </a:r>
          </a:p>
        </p:txBody>
      </p:sp>
      <p:sp>
        <p:nvSpPr>
          <p:cNvPr name="TextBox 13" id="13"/>
          <p:cNvSpPr txBox="true"/>
          <p:nvPr/>
        </p:nvSpPr>
        <p:spPr>
          <a:xfrm rot="0">
            <a:off x="9144000" y="1897995"/>
            <a:ext cx="6729554" cy="1111250"/>
          </a:xfrm>
          <a:prstGeom prst="rect">
            <a:avLst/>
          </a:prstGeom>
        </p:spPr>
        <p:txBody>
          <a:bodyPr anchor="t" rtlCol="false" tIns="0" lIns="0" bIns="0" rIns="0">
            <a:spAutoFit/>
          </a:bodyPr>
          <a:lstStyle/>
          <a:p>
            <a:pPr algn="ctr">
              <a:lnSpc>
                <a:spcPts val="6999"/>
              </a:lnSpc>
            </a:pPr>
            <a:r>
              <a:rPr lang="en-US" b="true" sz="6999" spc="-454">
                <a:solidFill>
                  <a:srgbClr val="C8132C"/>
                </a:solidFill>
                <a:latin typeface="Times New Roman Bold"/>
                <a:ea typeface="Times New Roman Bold"/>
                <a:cs typeface="Times New Roman Bold"/>
                <a:sym typeface="Times New Roman Bold"/>
              </a:rPr>
              <a:t>IMPORTANCE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578496" y="2057400"/>
            <a:ext cx="680804" cy="680804"/>
          </a:xfrm>
          <a:custGeom>
            <a:avLst/>
            <a:gdLst/>
            <a:ahLst/>
            <a:cxnLst/>
            <a:rect r="r" b="b" t="t" l="l"/>
            <a:pathLst>
              <a:path h="680804" w="680804">
                <a:moveTo>
                  <a:pt x="0" y="0"/>
                </a:moveTo>
                <a:lnTo>
                  <a:pt x="680804" y="0"/>
                </a:lnTo>
                <a:lnTo>
                  <a:pt x="680804" y="680804"/>
                </a:lnTo>
                <a:lnTo>
                  <a:pt x="0" y="6808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2057400"/>
            <a:ext cx="5872403" cy="7200900"/>
            <a:chOff x="0" y="0"/>
            <a:chExt cx="909789" cy="1115608"/>
          </a:xfrm>
        </p:grpSpPr>
        <p:sp>
          <p:nvSpPr>
            <p:cNvPr name="Freeform 4" id="4"/>
            <p:cNvSpPr/>
            <p:nvPr/>
          </p:nvSpPr>
          <p:spPr>
            <a:xfrm flipH="false" flipV="false" rot="0">
              <a:off x="0" y="0"/>
              <a:ext cx="909789" cy="1115608"/>
            </a:xfrm>
            <a:custGeom>
              <a:avLst/>
              <a:gdLst/>
              <a:ahLst/>
              <a:cxnLst/>
              <a:rect r="r" b="b" t="t" l="l"/>
              <a:pathLst>
                <a:path h="1115608" w="909789">
                  <a:moveTo>
                    <a:pt x="0" y="0"/>
                  </a:moveTo>
                  <a:lnTo>
                    <a:pt x="909789" y="0"/>
                  </a:lnTo>
                  <a:lnTo>
                    <a:pt x="909789" y="1115608"/>
                  </a:lnTo>
                  <a:lnTo>
                    <a:pt x="0" y="1115608"/>
                  </a:lnTo>
                  <a:close/>
                </a:path>
              </a:pathLst>
            </a:custGeom>
            <a:blipFill>
              <a:blip r:embed="rId4"/>
              <a:stretch>
                <a:fillRect l="-72764" t="0" r="-11284" b="0"/>
              </a:stretch>
            </a:blipFill>
          </p:spPr>
        </p:sp>
      </p:grpSp>
      <p:grpSp>
        <p:nvGrpSpPr>
          <p:cNvPr name="Group 5" id="5"/>
          <p:cNvGrpSpPr/>
          <p:nvPr/>
        </p:nvGrpSpPr>
        <p:grpSpPr>
          <a:xfrm rot="0">
            <a:off x="3590309" y="1982918"/>
            <a:ext cx="2288974" cy="7349865"/>
            <a:chOff x="0" y="0"/>
            <a:chExt cx="602857" cy="1935767"/>
          </a:xfrm>
        </p:grpSpPr>
        <p:sp>
          <p:nvSpPr>
            <p:cNvPr name="Freeform 6" id="6"/>
            <p:cNvSpPr/>
            <p:nvPr/>
          </p:nvSpPr>
          <p:spPr>
            <a:xfrm flipH="false" flipV="false" rot="0">
              <a:off x="0" y="0"/>
              <a:ext cx="602857" cy="1935767"/>
            </a:xfrm>
            <a:custGeom>
              <a:avLst/>
              <a:gdLst/>
              <a:ahLst/>
              <a:cxnLst/>
              <a:rect r="r" b="b" t="t" l="l"/>
              <a:pathLst>
                <a:path h="1935767" w="602857">
                  <a:moveTo>
                    <a:pt x="0" y="0"/>
                  </a:moveTo>
                  <a:lnTo>
                    <a:pt x="602857" y="0"/>
                  </a:lnTo>
                  <a:lnTo>
                    <a:pt x="602857" y="1935767"/>
                  </a:lnTo>
                  <a:lnTo>
                    <a:pt x="0" y="1935767"/>
                  </a:lnTo>
                  <a:close/>
                </a:path>
              </a:pathLst>
            </a:custGeom>
            <a:gradFill rotWithShape="true">
              <a:gsLst>
                <a:gs pos="0">
                  <a:srgbClr val="FFFFFF">
                    <a:alpha val="0"/>
                  </a:srgbClr>
                </a:gs>
                <a:gs pos="50000">
                  <a:srgbClr val="FFFFFF">
                    <a:alpha val="83500"/>
                  </a:srgbClr>
                </a:gs>
                <a:gs pos="100000">
                  <a:srgbClr val="FFFFFF">
                    <a:alpha val="100000"/>
                  </a:srgbClr>
                </a:gs>
              </a:gsLst>
              <a:lin ang="0"/>
            </a:gradFill>
          </p:spPr>
        </p:sp>
        <p:sp>
          <p:nvSpPr>
            <p:cNvPr name="TextBox 7" id="7"/>
            <p:cNvSpPr txBox="true"/>
            <p:nvPr/>
          </p:nvSpPr>
          <p:spPr>
            <a:xfrm>
              <a:off x="0" y="-38100"/>
              <a:ext cx="602857" cy="19738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6700219" y="3714709"/>
            <a:ext cx="401767" cy="82173"/>
            <a:chOff x="0" y="0"/>
            <a:chExt cx="105815" cy="21642"/>
          </a:xfrm>
        </p:grpSpPr>
        <p:sp>
          <p:nvSpPr>
            <p:cNvPr name="Freeform 9" id="9"/>
            <p:cNvSpPr/>
            <p:nvPr/>
          </p:nvSpPr>
          <p:spPr>
            <a:xfrm flipH="false" flipV="false" rot="0">
              <a:off x="0" y="0"/>
              <a:ext cx="105815" cy="21642"/>
            </a:xfrm>
            <a:custGeom>
              <a:avLst/>
              <a:gdLst/>
              <a:ahLst/>
              <a:cxnLst/>
              <a:rect r="r" b="b" t="t" l="l"/>
              <a:pathLst>
                <a:path h="21642" w="105815">
                  <a:moveTo>
                    <a:pt x="0" y="0"/>
                  </a:moveTo>
                  <a:lnTo>
                    <a:pt x="105815" y="0"/>
                  </a:lnTo>
                  <a:lnTo>
                    <a:pt x="105815" y="21642"/>
                  </a:lnTo>
                  <a:lnTo>
                    <a:pt x="0" y="21642"/>
                  </a:lnTo>
                  <a:close/>
                </a:path>
              </a:pathLst>
            </a:custGeom>
            <a:solidFill>
              <a:srgbClr val="C8132C"/>
            </a:solidFill>
          </p:spPr>
        </p:sp>
        <p:sp>
          <p:nvSpPr>
            <p:cNvPr name="TextBox 10" id="10"/>
            <p:cNvSpPr txBox="true"/>
            <p:nvPr/>
          </p:nvSpPr>
          <p:spPr>
            <a:xfrm>
              <a:off x="0" y="9525"/>
              <a:ext cx="105815" cy="12117"/>
            </a:xfrm>
            <a:prstGeom prst="rect">
              <a:avLst/>
            </a:prstGeom>
          </p:spPr>
          <p:txBody>
            <a:bodyPr anchor="ctr" rtlCol="false" tIns="50800" lIns="50800" bIns="50800" rIns="50800"/>
            <a:lstStyle/>
            <a:p>
              <a:pPr algn="ctr">
                <a:lnSpc>
                  <a:spcPts val="1540"/>
                </a:lnSpc>
              </a:pPr>
            </a:p>
          </p:txBody>
        </p:sp>
      </p:grpSp>
      <p:sp>
        <p:nvSpPr>
          <p:cNvPr name="TextBox 11" id="11"/>
          <p:cNvSpPr txBox="true"/>
          <p:nvPr/>
        </p:nvSpPr>
        <p:spPr>
          <a:xfrm rot="0">
            <a:off x="5068256" y="1822460"/>
            <a:ext cx="11510239" cy="1111250"/>
          </a:xfrm>
          <a:prstGeom prst="rect">
            <a:avLst/>
          </a:prstGeom>
        </p:spPr>
        <p:txBody>
          <a:bodyPr anchor="t" rtlCol="false" tIns="0" lIns="0" bIns="0" rIns="0">
            <a:spAutoFit/>
          </a:bodyPr>
          <a:lstStyle/>
          <a:p>
            <a:pPr algn="ctr">
              <a:lnSpc>
                <a:spcPts val="6999"/>
              </a:lnSpc>
            </a:pPr>
            <a:r>
              <a:rPr lang="en-US" b="true" sz="6999" spc="-454">
                <a:solidFill>
                  <a:srgbClr val="C8132C"/>
                </a:solidFill>
                <a:latin typeface="Times New Roman Bold"/>
                <a:ea typeface="Times New Roman Bold"/>
                <a:cs typeface="Times New Roman Bold"/>
                <a:sym typeface="Times New Roman Bold"/>
              </a:rPr>
              <a:t>TYPES OF INSURANCE</a:t>
            </a:r>
          </a:p>
        </p:txBody>
      </p:sp>
      <p:sp>
        <p:nvSpPr>
          <p:cNvPr name="TextBox 12" id="12"/>
          <p:cNvSpPr txBox="true"/>
          <p:nvPr/>
        </p:nvSpPr>
        <p:spPr>
          <a:xfrm rot="0">
            <a:off x="6610331" y="4254922"/>
            <a:ext cx="3333961" cy="114300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Senior Citizen Health Insurance:</a:t>
            </a:r>
          </a:p>
          <a:p>
            <a:pPr algn="l">
              <a:lnSpc>
                <a:spcPts val="2879"/>
              </a:lnSpc>
            </a:pPr>
          </a:p>
        </p:txBody>
      </p:sp>
      <p:sp>
        <p:nvSpPr>
          <p:cNvPr name="TextBox 13" id="13"/>
          <p:cNvSpPr txBox="true"/>
          <p:nvPr/>
        </p:nvSpPr>
        <p:spPr>
          <a:xfrm rot="0">
            <a:off x="6610331" y="5105400"/>
            <a:ext cx="2752419" cy="1847850"/>
          </a:xfrm>
          <a:prstGeom prst="rect">
            <a:avLst/>
          </a:prstGeom>
        </p:spPr>
        <p:txBody>
          <a:bodyPr anchor="t" rtlCol="false" tIns="0" lIns="0" bIns="0" rIns="0">
            <a:spAutoFit/>
          </a:bodyPr>
          <a:lstStyle/>
          <a:p>
            <a:pPr algn="just">
              <a:lnSpc>
                <a:spcPts val="2879"/>
              </a:lnSpc>
            </a:pPr>
            <a:r>
              <a:rPr lang="en-US" sz="2400" spc="-48">
                <a:solidFill>
                  <a:srgbClr val="000000"/>
                </a:solidFill>
                <a:latin typeface="Calibri (MS)"/>
                <a:ea typeface="Calibri (MS)"/>
                <a:cs typeface="Calibri (MS)"/>
                <a:sym typeface="Calibri (MS)"/>
              </a:rPr>
              <a:t>These insurance policies are designed for people over the age of 60.</a:t>
            </a:r>
          </a:p>
          <a:p>
            <a:pPr algn="just">
              <a:lnSpc>
                <a:spcPts val="2879"/>
              </a:lnSpc>
            </a:pPr>
          </a:p>
        </p:txBody>
      </p:sp>
      <p:sp>
        <p:nvSpPr>
          <p:cNvPr name="TextBox 14" id="14"/>
          <p:cNvSpPr txBox="true"/>
          <p:nvPr/>
        </p:nvSpPr>
        <p:spPr>
          <a:xfrm rot="0">
            <a:off x="10323994" y="4254922"/>
            <a:ext cx="3252259" cy="78105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Family Floater Insurance</a:t>
            </a:r>
          </a:p>
          <a:p>
            <a:pPr algn="l">
              <a:lnSpc>
                <a:spcPts val="2879"/>
              </a:lnSpc>
            </a:pPr>
          </a:p>
        </p:txBody>
      </p:sp>
      <p:sp>
        <p:nvSpPr>
          <p:cNvPr name="TextBox 15" id="15"/>
          <p:cNvSpPr txBox="true"/>
          <p:nvPr/>
        </p:nvSpPr>
        <p:spPr>
          <a:xfrm rot="0">
            <a:off x="10323994" y="4997872"/>
            <a:ext cx="2752419" cy="2571750"/>
          </a:xfrm>
          <a:prstGeom prst="rect">
            <a:avLst/>
          </a:prstGeom>
        </p:spPr>
        <p:txBody>
          <a:bodyPr anchor="t" rtlCol="false" tIns="0" lIns="0" bIns="0" rIns="0">
            <a:spAutoFit/>
          </a:bodyPr>
          <a:lstStyle/>
          <a:p>
            <a:pPr algn="just">
              <a:lnSpc>
                <a:spcPts val="2879"/>
              </a:lnSpc>
            </a:pPr>
            <a:r>
              <a:rPr lang="en-US" sz="2400" spc="-48">
                <a:solidFill>
                  <a:srgbClr val="000000"/>
                </a:solidFill>
                <a:latin typeface="Calibri (MS)"/>
                <a:ea typeface="Calibri (MS)"/>
                <a:cs typeface="Calibri (MS)"/>
                <a:sym typeface="Calibri (MS)"/>
              </a:rPr>
              <a:t>This type of insurance allows your complete family to be covered under one policy, which often includes the husband, wife, and two children</a:t>
            </a:r>
          </a:p>
        </p:txBody>
      </p:sp>
      <p:sp>
        <p:nvSpPr>
          <p:cNvPr name="TextBox 16" id="16"/>
          <p:cNvSpPr txBox="true"/>
          <p:nvPr/>
        </p:nvSpPr>
        <p:spPr>
          <a:xfrm rot="0">
            <a:off x="14232775" y="4254922"/>
            <a:ext cx="3300631" cy="78105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Group Health Insurance</a:t>
            </a:r>
          </a:p>
          <a:p>
            <a:pPr algn="l">
              <a:lnSpc>
                <a:spcPts val="2879"/>
              </a:lnSpc>
            </a:pPr>
          </a:p>
        </p:txBody>
      </p:sp>
      <p:sp>
        <p:nvSpPr>
          <p:cNvPr name="TextBox 17" id="17"/>
          <p:cNvSpPr txBox="true"/>
          <p:nvPr/>
        </p:nvSpPr>
        <p:spPr>
          <a:xfrm rot="0">
            <a:off x="14232775" y="4997872"/>
            <a:ext cx="2752419" cy="1847850"/>
          </a:xfrm>
          <a:prstGeom prst="rect">
            <a:avLst/>
          </a:prstGeom>
        </p:spPr>
        <p:txBody>
          <a:bodyPr anchor="t" rtlCol="false" tIns="0" lIns="0" bIns="0" rIns="0">
            <a:spAutoFit/>
          </a:bodyPr>
          <a:lstStyle/>
          <a:p>
            <a:pPr algn="just">
              <a:lnSpc>
                <a:spcPts val="2879"/>
              </a:lnSpc>
            </a:pPr>
            <a:r>
              <a:rPr lang="en-US" sz="2400" spc="-48">
                <a:solidFill>
                  <a:srgbClr val="000000"/>
                </a:solidFill>
                <a:latin typeface="Calibri (MS)"/>
                <a:ea typeface="Calibri (MS)"/>
                <a:cs typeface="Calibri (MS)"/>
                <a:sym typeface="Calibri (MS)"/>
              </a:rPr>
              <a:t>This is a type of insurance that a business provides to its employees.</a:t>
            </a:r>
          </a:p>
          <a:p>
            <a:pPr algn="just">
              <a:lnSpc>
                <a:spcPts val="2879"/>
              </a:lnSpc>
            </a:pPr>
          </a:p>
        </p:txBody>
      </p:sp>
      <p:grpSp>
        <p:nvGrpSpPr>
          <p:cNvPr name="Group 18" id="18"/>
          <p:cNvGrpSpPr/>
          <p:nvPr/>
        </p:nvGrpSpPr>
        <p:grpSpPr>
          <a:xfrm rot="0">
            <a:off x="10323994" y="3673623"/>
            <a:ext cx="401767" cy="82173"/>
            <a:chOff x="0" y="0"/>
            <a:chExt cx="105815" cy="21642"/>
          </a:xfrm>
        </p:grpSpPr>
        <p:sp>
          <p:nvSpPr>
            <p:cNvPr name="Freeform 19" id="19"/>
            <p:cNvSpPr/>
            <p:nvPr/>
          </p:nvSpPr>
          <p:spPr>
            <a:xfrm flipH="false" flipV="false" rot="0">
              <a:off x="0" y="0"/>
              <a:ext cx="105815" cy="21642"/>
            </a:xfrm>
            <a:custGeom>
              <a:avLst/>
              <a:gdLst/>
              <a:ahLst/>
              <a:cxnLst/>
              <a:rect r="r" b="b" t="t" l="l"/>
              <a:pathLst>
                <a:path h="21642" w="105815">
                  <a:moveTo>
                    <a:pt x="0" y="0"/>
                  </a:moveTo>
                  <a:lnTo>
                    <a:pt x="105815" y="0"/>
                  </a:lnTo>
                  <a:lnTo>
                    <a:pt x="105815" y="21642"/>
                  </a:lnTo>
                  <a:lnTo>
                    <a:pt x="0" y="21642"/>
                  </a:lnTo>
                  <a:close/>
                </a:path>
              </a:pathLst>
            </a:custGeom>
            <a:solidFill>
              <a:srgbClr val="C8132C"/>
            </a:solidFill>
          </p:spPr>
        </p:sp>
        <p:sp>
          <p:nvSpPr>
            <p:cNvPr name="TextBox 20" id="20"/>
            <p:cNvSpPr txBox="true"/>
            <p:nvPr/>
          </p:nvSpPr>
          <p:spPr>
            <a:xfrm>
              <a:off x="0" y="9525"/>
              <a:ext cx="105815" cy="12117"/>
            </a:xfrm>
            <a:prstGeom prst="rect">
              <a:avLst/>
            </a:prstGeom>
          </p:spPr>
          <p:txBody>
            <a:bodyPr anchor="ctr" rtlCol="false" tIns="50800" lIns="50800" bIns="50800" rIns="50800"/>
            <a:lstStyle/>
            <a:p>
              <a:pPr algn="ctr">
                <a:lnSpc>
                  <a:spcPts val="1540"/>
                </a:lnSpc>
              </a:pPr>
            </a:p>
          </p:txBody>
        </p:sp>
      </p:grpSp>
      <p:grpSp>
        <p:nvGrpSpPr>
          <p:cNvPr name="Group 21" id="21"/>
          <p:cNvGrpSpPr/>
          <p:nvPr/>
        </p:nvGrpSpPr>
        <p:grpSpPr>
          <a:xfrm rot="0">
            <a:off x="14305997" y="3591450"/>
            <a:ext cx="401767" cy="82173"/>
            <a:chOff x="0" y="0"/>
            <a:chExt cx="105815" cy="21642"/>
          </a:xfrm>
        </p:grpSpPr>
        <p:sp>
          <p:nvSpPr>
            <p:cNvPr name="Freeform 22" id="22"/>
            <p:cNvSpPr/>
            <p:nvPr/>
          </p:nvSpPr>
          <p:spPr>
            <a:xfrm flipH="false" flipV="false" rot="0">
              <a:off x="0" y="0"/>
              <a:ext cx="105815" cy="21642"/>
            </a:xfrm>
            <a:custGeom>
              <a:avLst/>
              <a:gdLst/>
              <a:ahLst/>
              <a:cxnLst/>
              <a:rect r="r" b="b" t="t" l="l"/>
              <a:pathLst>
                <a:path h="21642" w="105815">
                  <a:moveTo>
                    <a:pt x="0" y="0"/>
                  </a:moveTo>
                  <a:lnTo>
                    <a:pt x="105815" y="0"/>
                  </a:lnTo>
                  <a:lnTo>
                    <a:pt x="105815" y="21642"/>
                  </a:lnTo>
                  <a:lnTo>
                    <a:pt x="0" y="21642"/>
                  </a:lnTo>
                  <a:close/>
                </a:path>
              </a:pathLst>
            </a:custGeom>
            <a:solidFill>
              <a:srgbClr val="C8132C"/>
            </a:solidFill>
          </p:spPr>
        </p:sp>
        <p:sp>
          <p:nvSpPr>
            <p:cNvPr name="TextBox 23" id="23"/>
            <p:cNvSpPr txBox="true"/>
            <p:nvPr/>
          </p:nvSpPr>
          <p:spPr>
            <a:xfrm>
              <a:off x="0" y="9525"/>
              <a:ext cx="105815" cy="12117"/>
            </a:xfrm>
            <a:prstGeom prst="rect">
              <a:avLst/>
            </a:prstGeom>
          </p:spPr>
          <p:txBody>
            <a:bodyPr anchor="ctr" rtlCol="false" tIns="50800" lIns="50800" bIns="50800" rIns="50800"/>
            <a:lstStyle/>
            <a:p>
              <a:pPr algn="ctr">
                <a:lnSpc>
                  <a:spcPts val="1540"/>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76877" y="1333092"/>
            <a:ext cx="6908136" cy="5664996"/>
            <a:chOff x="0" y="0"/>
            <a:chExt cx="1070251" cy="877656"/>
          </a:xfrm>
        </p:grpSpPr>
        <p:sp>
          <p:nvSpPr>
            <p:cNvPr name="Freeform 3" id="3"/>
            <p:cNvSpPr/>
            <p:nvPr/>
          </p:nvSpPr>
          <p:spPr>
            <a:xfrm flipH="false" flipV="false" rot="0">
              <a:off x="0" y="0"/>
              <a:ext cx="1070251" cy="877656"/>
            </a:xfrm>
            <a:custGeom>
              <a:avLst/>
              <a:gdLst/>
              <a:ahLst/>
              <a:cxnLst/>
              <a:rect r="r" b="b" t="t" l="l"/>
              <a:pathLst>
                <a:path h="877656" w="1070251">
                  <a:moveTo>
                    <a:pt x="0" y="0"/>
                  </a:moveTo>
                  <a:lnTo>
                    <a:pt x="1070251" y="0"/>
                  </a:lnTo>
                  <a:lnTo>
                    <a:pt x="1070251" y="877656"/>
                  </a:lnTo>
                  <a:lnTo>
                    <a:pt x="0" y="877656"/>
                  </a:lnTo>
                  <a:close/>
                </a:path>
              </a:pathLst>
            </a:custGeom>
            <a:blipFill>
              <a:blip r:embed="rId2"/>
              <a:stretch>
                <a:fillRect l="-11541" t="0" r="-11541" b="0"/>
              </a:stretch>
            </a:blipFill>
          </p:spPr>
        </p:sp>
      </p:grpSp>
      <p:grpSp>
        <p:nvGrpSpPr>
          <p:cNvPr name="Group 4" id="4"/>
          <p:cNvGrpSpPr/>
          <p:nvPr/>
        </p:nvGrpSpPr>
        <p:grpSpPr>
          <a:xfrm rot="-10800000">
            <a:off x="9258126" y="1230720"/>
            <a:ext cx="4575951" cy="5869739"/>
            <a:chOff x="0" y="0"/>
            <a:chExt cx="1205189" cy="1545940"/>
          </a:xfrm>
        </p:grpSpPr>
        <p:sp>
          <p:nvSpPr>
            <p:cNvPr name="Freeform 5" id="5"/>
            <p:cNvSpPr/>
            <p:nvPr/>
          </p:nvSpPr>
          <p:spPr>
            <a:xfrm flipH="false" flipV="false" rot="0">
              <a:off x="0" y="0"/>
              <a:ext cx="1205189" cy="1545940"/>
            </a:xfrm>
            <a:custGeom>
              <a:avLst/>
              <a:gdLst/>
              <a:ahLst/>
              <a:cxnLst/>
              <a:rect r="r" b="b" t="t" l="l"/>
              <a:pathLst>
                <a:path h="1545940" w="1205189">
                  <a:moveTo>
                    <a:pt x="0" y="0"/>
                  </a:moveTo>
                  <a:lnTo>
                    <a:pt x="1205189" y="0"/>
                  </a:lnTo>
                  <a:lnTo>
                    <a:pt x="1205189" y="1545940"/>
                  </a:lnTo>
                  <a:lnTo>
                    <a:pt x="0" y="1545940"/>
                  </a:lnTo>
                  <a:close/>
                </a:path>
              </a:pathLst>
            </a:custGeom>
            <a:gradFill rotWithShape="true">
              <a:gsLst>
                <a:gs pos="0">
                  <a:srgbClr val="FFFFFF">
                    <a:alpha val="0"/>
                  </a:srgbClr>
                </a:gs>
                <a:gs pos="50000">
                  <a:srgbClr val="FFFFFF">
                    <a:alpha val="83500"/>
                  </a:srgbClr>
                </a:gs>
                <a:gs pos="100000">
                  <a:srgbClr val="FFFFFF">
                    <a:alpha val="100000"/>
                  </a:srgbClr>
                </a:gs>
              </a:gsLst>
              <a:lin ang="0"/>
            </a:gradFill>
          </p:spPr>
        </p:sp>
        <p:sp>
          <p:nvSpPr>
            <p:cNvPr name="TextBox 6" id="6"/>
            <p:cNvSpPr txBox="true"/>
            <p:nvPr/>
          </p:nvSpPr>
          <p:spPr>
            <a:xfrm>
              <a:off x="0" y="-38100"/>
              <a:ext cx="1205189" cy="1584040"/>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583720" y="1582831"/>
            <a:ext cx="8674406" cy="1111250"/>
          </a:xfrm>
          <a:prstGeom prst="rect">
            <a:avLst/>
          </a:prstGeom>
        </p:spPr>
        <p:txBody>
          <a:bodyPr anchor="t" rtlCol="false" tIns="0" lIns="0" bIns="0" rIns="0">
            <a:spAutoFit/>
          </a:bodyPr>
          <a:lstStyle/>
          <a:p>
            <a:pPr algn="l">
              <a:lnSpc>
                <a:spcPts val="6999"/>
              </a:lnSpc>
            </a:pPr>
            <a:r>
              <a:rPr lang="en-US" b="true" sz="6999" spc="-454">
                <a:solidFill>
                  <a:srgbClr val="C8132C"/>
                </a:solidFill>
                <a:latin typeface="Times New Roman Bold"/>
                <a:ea typeface="Times New Roman Bold"/>
                <a:cs typeface="Times New Roman Bold"/>
                <a:sym typeface="Times New Roman Bold"/>
              </a:rPr>
              <a:t>DEPARTMENTS</a:t>
            </a:r>
          </a:p>
        </p:txBody>
      </p:sp>
      <p:sp>
        <p:nvSpPr>
          <p:cNvPr name="TextBox 8" id="8"/>
          <p:cNvSpPr txBox="true"/>
          <p:nvPr/>
        </p:nvSpPr>
        <p:spPr>
          <a:xfrm rot="0">
            <a:off x="583720" y="3079905"/>
            <a:ext cx="6313903" cy="2571750"/>
          </a:xfrm>
          <a:prstGeom prst="rect">
            <a:avLst/>
          </a:prstGeom>
        </p:spPr>
        <p:txBody>
          <a:bodyPr anchor="t" rtlCol="false" tIns="0" lIns="0" bIns="0" rIns="0">
            <a:spAutoFit/>
          </a:bodyPr>
          <a:lstStyle/>
          <a:p>
            <a:pPr algn="l">
              <a:lnSpc>
                <a:spcPts val="2879"/>
              </a:lnSpc>
            </a:pPr>
            <a:r>
              <a:rPr lang="en-US" sz="2400" spc="-48">
                <a:solidFill>
                  <a:srgbClr val="000000"/>
                </a:solidFill>
                <a:latin typeface="Calibri (MS)"/>
                <a:ea typeface="Calibri (MS)"/>
                <a:cs typeface="Calibri (MS)"/>
                <a:sym typeface="Calibri (MS)"/>
              </a:rPr>
              <a:t>• Underwriting</a:t>
            </a:r>
          </a:p>
          <a:p>
            <a:pPr algn="l">
              <a:lnSpc>
                <a:spcPts val="2879"/>
              </a:lnSpc>
            </a:pPr>
            <a:r>
              <a:rPr lang="en-US" sz="2400" spc="-48">
                <a:solidFill>
                  <a:srgbClr val="000000"/>
                </a:solidFill>
                <a:latin typeface="Calibri (MS)"/>
                <a:ea typeface="Calibri (MS)"/>
                <a:cs typeface="Calibri (MS)"/>
                <a:sym typeface="Calibri (MS)"/>
              </a:rPr>
              <a:t>• Claims Management</a:t>
            </a:r>
          </a:p>
          <a:p>
            <a:pPr algn="l">
              <a:lnSpc>
                <a:spcPts val="2879"/>
              </a:lnSpc>
            </a:pPr>
            <a:r>
              <a:rPr lang="en-US" sz="2400" spc="-48">
                <a:solidFill>
                  <a:srgbClr val="000000"/>
                </a:solidFill>
                <a:latin typeface="Calibri (MS)"/>
                <a:ea typeface="Calibri (MS)"/>
                <a:cs typeface="Calibri (MS)"/>
                <a:sym typeface="Calibri (MS)"/>
              </a:rPr>
              <a:t>• Actuarial Services</a:t>
            </a:r>
          </a:p>
          <a:p>
            <a:pPr algn="l">
              <a:lnSpc>
                <a:spcPts val="2879"/>
              </a:lnSpc>
            </a:pPr>
            <a:r>
              <a:rPr lang="en-US" sz="2400" spc="-48">
                <a:solidFill>
                  <a:srgbClr val="000000"/>
                </a:solidFill>
                <a:latin typeface="Calibri (MS)"/>
                <a:ea typeface="Calibri (MS)"/>
                <a:cs typeface="Calibri (MS)"/>
                <a:sym typeface="Calibri (MS)"/>
              </a:rPr>
              <a:t>• Sales &amp; Marketing</a:t>
            </a:r>
          </a:p>
          <a:p>
            <a:pPr algn="l">
              <a:lnSpc>
                <a:spcPts val="2879"/>
              </a:lnSpc>
            </a:pPr>
            <a:r>
              <a:rPr lang="en-US" sz="2400" spc="-48">
                <a:solidFill>
                  <a:srgbClr val="000000"/>
                </a:solidFill>
                <a:latin typeface="Calibri (MS)"/>
                <a:ea typeface="Calibri (MS)"/>
                <a:cs typeface="Calibri (MS)"/>
                <a:sym typeface="Calibri (MS)"/>
              </a:rPr>
              <a:t>• Customer Service</a:t>
            </a:r>
          </a:p>
          <a:p>
            <a:pPr algn="l">
              <a:lnSpc>
                <a:spcPts val="2879"/>
              </a:lnSpc>
            </a:pPr>
            <a:r>
              <a:rPr lang="en-US" sz="2400" spc="-48">
                <a:solidFill>
                  <a:srgbClr val="000000"/>
                </a:solidFill>
                <a:latin typeface="Calibri (MS)"/>
                <a:ea typeface="Calibri (MS)"/>
                <a:cs typeface="Calibri (MS)"/>
                <a:sym typeface="Calibri (MS)"/>
              </a:rPr>
              <a:t>• Finance &amp; Compliance</a:t>
            </a:r>
          </a:p>
          <a:p>
            <a:pPr algn="just">
              <a:lnSpc>
                <a:spcPts val="2879"/>
              </a:lnSpc>
            </a:pPr>
          </a:p>
        </p:txBody>
      </p:sp>
      <p:sp>
        <p:nvSpPr>
          <p:cNvPr name="Freeform 9" id="9"/>
          <p:cNvSpPr/>
          <p:nvPr/>
        </p:nvSpPr>
        <p:spPr>
          <a:xfrm flipH="false" flipV="false" rot="0">
            <a:off x="16604209" y="8577496"/>
            <a:ext cx="680804" cy="680804"/>
          </a:xfrm>
          <a:custGeom>
            <a:avLst/>
            <a:gdLst/>
            <a:ahLst/>
            <a:cxnLst/>
            <a:rect r="r" b="b" t="t" l="l"/>
            <a:pathLst>
              <a:path h="680804" w="680804">
                <a:moveTo>
                  <a:pt x="0" y="0"/>
                </a:moveTo>
                <a:lnTo>
                  <a:pt x="680804" y="0"/>
                </a:lnTo>
                <a:lnTo>
                  <a:pt x="680804" y="680804"/>
                </a:lnTo>
                <a:lnTo>
                  <a:pt x="0" y="6808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1690695" y="1272547"/>
            <a:ext cx="2932665" cy="41910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Digital Developments </a:t>
            </a:r>
          </a:p>
        </p:txBody>
      </p:sp>
      <p:sp>
        <p:nvSpPr>
          <p:cNvPr name="TextBox 3" id="3"/>
          <p:cNvSpPr txBox="true"/>
          <p:nvPr/>
        </p:nvSpPr>
        <p:spPr>
          <a:xfrm rot="0">
            <a:off x="11690695" y="1924311"/>
            <a:ext cx="2772545" cy="1485900"/>
          </a:xfrm>
          <a:prstGeom prst="rect">
            <a:avLst/>
          </a:prstGeom>
        </p:spPr>
        <p:txBody>
          <a:bodyPr anchor="t" rtlCol="false" tIns="0" lIns="0" bIns="0" rIns="0">
            <a:spAutoFit/>
          </a:bodyPr>
          <a:lstStyle/>
          <a:p>
            <a:pPr algn="l">
              <a:lnSpc>
                <a:spcPts val="2879"/>
              </a:lnSpc>
            </a:pPr>
            <a:r>
              <a:rPr lang="en-US" sz="2400" spc="-48">
                <a:solidFill>
                  <a:srgbClr val="000000"/>
                </a:solidFill>
                <a:latin typeface="Calibri (MS)"/>
                <a:ea typeface="Calibri (MS)"/>
                <a:cs typeface="Calibri (MS)"/>
                <a:sym typeface="Calibri (MS)"/>
              </a:rPr>
              <a:t>Rising cybercrime, data privacy concerns, AI-driven risks, and cyber liability exposures</a:t>
            </a:r>
          </a:p>
        </p:txBody>
      </p:sp>
      <p:sp>
        <p:nvSpPr>
          <p:cNvPr name="TextBox 4" id="4"/>
          <p:cNvSpPr txBox="true"/>
          <p:nvPr/>
        </p:nvSpPr>
        <p:spPr>
          <a:xfrm rot="0">
            <a:off x="14989347" y="1272547"/>
            <a:ext cx="2546523" cy="41910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Climate Change </a:t>
            </a:r>
          </a:p>
        </p:txBody>
      </p:sp>
      <p:sp>
        <p:nvSpPr>
          <p:cNvPr name="TextBox 5" id="5"/>
          <p:cNvSpPr txBox="true"/>
          <p:nvPr/>
        </p:nvSpPr>
        <p:spPr>
          <a:xfrm rot="0">
            <a:off x="14989347" y="1753675"/>
            <a:ext cx="2869753" cy="1847850"/>
          </a:xfrm>
          <a:prstGeom prst="rect">
            <a:avLst/>
          </a:prstGeom>
        </p:spPr>
        <p:txBody>
          <a:bodyPr anchor="t" rtlCol="false" tIns="0" lIns="0" bIns="0" rIns="0">
            <a:spAutoFit/>
          </a:bodyPr>
          <a:lstStyle/>
          <a:p>
            <a:pPr algn="l">
              <a:lnSpc>
                <a:spcPts val="2879"/>
              </a:lnSpc>
            </a:pPr>
            <a:r>
              <a:rPr lang="en-US" sz="2400" spc="-48">
                <a:solidFill>
                  <a:srgbClr val="000000"/>
                </a:solidFill>
                <a:latin typeface="Calibri (MS)"/>
                <a:ea typeface="Calibri (MS)"/>
                <a:cs typeface="Calibri (MS)"/>
                <a:sym typeface="Calibri (MS)"/>
              </a:rPr>
              <a:t>More frequent disasters, biodiversity loss, and environmental stewardship challenges.</a:t>
            </a:r>
          </a:p>
          <a:p>
            <a:pPr algn="l">
              <a:lnSpc>
                <a:spcPts val="2879"/>
              </a:lnSpc>
            </a:pPr>
          </a:p>
        </p:txBody>
      </p:sp>
      <p:sp>
        <p:nvSpPr>
          <p:cNvPr name="TextBox 6" id="6"/>
          <p:cNvSpPr txBox="true"/>
          <p:nvPr/>
        </p:nvSpPr>
        <p:spPr>
          <a:xfrm rot="0">
            <a:off x="11690695" y="3619761"/>
            <a:ext cx="2932665" cy="41910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Economic Headwinds </a:t>
            </a:r>
          </a:p>
        </p:txBody>
      </p:sp>
      <p:sp>
        <p:nvSpPr>
          <p:cNvPr name="TextBox 7" id="7"/>
          <p:cNvSpPr txBox="true"/>
          <p:nvPr/>
        </p:nvSpPr>
        <p:spPr>
          <a:xfrm rot="0">
            <a:off x="11690695" y="4267461"/>
            <a:ext cx="2932665" cy="1847850"/>
          </a:xfrm>
          <a:prstGeom prst="rect">
            <a:avLst/>
          </a:prstGeom>
        </p:spPr>
        <p:txBody>
          <a:bodyPr anchor="t" rtlCol="false" tIns="0" lIns="0" bIns="0" rIns="0">
            <a:spAutoFit/>
          </a:bodyPr>
          <a:lstStyle/>
          <a:p>
            <a:pPr algn="l">
              <a:lnSpc>
                <a:spcPts val="2879"/>
              </a:lnSpc>
            </a:pPr>
            <a:r>
              <a:rPr lang="en-US" sz="2400" spc="-48">
                <a:solidFill>
                  <a:srgbClr val="000000"/>
                </a:solidFill>
                <a:latin typeface="Calibri (MS)"/>
                <a:ea typeface="Calibri (MS)"/>
                <a:cs typeface="Calibri (MS)"/>
                <a:sym typeface="Calibri (MS)"/>
              </a:rPr>
              <a:t>Inflation, supply chain disruptions, and geopolitical tensions increasing financial risks.</a:t>
            </a:r>
          </a:p>
          <a:p>
            <a:pPr algn="l">
              <a:lnSpc>
                <a:spcPts val="2879"/>
              </a:lnSpc>
            </a:pPr>
          </a:p>
        </p:txBody>
      </p:sp>
      <p:sp>
        <p:nvSpPr>
          <p:cNvPr name="TextBox 8" id="8"/>
          <p:cNvSpPr txBox="true"/>
          <p:nvPr/>
        </p:nvSpPr>
        <p:spPr>
          <a:xfrm rot="0">
            <a:off x="14989347" y="3653719"/>
            <a:ext cx="2846237" cy="41910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The Human Element </a:t>
            </a:r>
          </a:p>
        </p:txBody>
      </p:sp>
      <p:sp>
        <p:nvSpPr>
          <p:cNvPr name="TextBox 9" id="9"/>
          <p:cNvSpPr txBox="true"/>
          <p:nvPr/>
        </p:nvSpPr>
        <p:spPr>
          <a:xfrm rot="0">
            <a:off x="14989347" y="4144062"/>
            <a:ext cx="3061386" cy="1847850"/>
          </a:xfrm>
          <a:prstGeom prst="rect">
            <a:avLst/>
          </a:prstGeom>
        </p:spPr>
        <p:txBody>
          <a:bodyPr anchor="t" rtlCol="false" tIns="0" lIns="0" bIns="0" rIns="0">
            <a:spAutoFit/>
          </a:bodyPr>
          <a:lstStyle/>
          <a:p>
            <a:pPr algn="l">
              <a:lnSpc>
                <a:spcPts val="2879"/>
              </a:lnSpc>
            </a:pPr>
            <a:r>
              <a:rPr lang="en-US" sz="2400" spc="-48">
                <a:solidFill>
                  <a:srgbClr val="000000"/>
                </a:solidFill>
                <a:latin typeface="Calibri (MS)"/>
                <a:ea typeface="Calibri (MS)"/>
                <a:cs typeface="Calibri (MS)"/>
                <a:sym typeface="Calibri (MS)"/>
              </a:rPr>
              <a:t>Talent shortages, workplace safety, mental health, and an aging workforce.Evolving</a:t>
            </a:r>
          </a:p>
          <a:p>
            <a:pPr algn="l">
              <a:lnSpc>
                <a:spcPts val="2879"/>
              </a:lnSpc>
            </a:pPr>
          </a:p>
        </p:txBody>
      </p:sp>
      <p:grpSp>
        <p:nvGrpSpPr>
          <p:cNvPr name="Group 10" id="10"/>
          <p:cNvGrpSpPr/>
          <p:nvPr/>
        </p:nvGrpSpPr>
        <p:grpSpPr>
          <a:xfrm rot="0">
            <a:off x="4111722" y="2057400"/>
            <a:ext cx="6550273" cy="7200900"/>
            <a:chOff x="0" y="0"/>
            <a:chExt cx="1014809" cy="1115608"/>
          </a:xfrm>
        </p:grpSpPr>
        <p:sp>
          <p:nvSpPr>
            <p:cNvPr name="Freeform 11" id="11"/>
            <p:cNvSpPr/>
            <p:nvPr/>
          </p:nvSpPr>
          <p:spPr>
            <a:xfrm flipH="false" flipV="false" rot="0">
              <a:off x="0" y="0"/>
              <a:ext cx="1014809" cy="1115608"/>
            </a:xfrm>
            <a:custGeom>
              <a:avLst/>
              <a:gdLst/>
              <a:ahLst/>
              <a:cxnLst/>
              <a:rect r="r" b="b" t="t" l="l"/>
              <a:pathLst>
                <a:path h="1115608" w="1014809">
                  <a:moveTo>
                    <a:pt x="0" y="0"/>
                  </a:moveTo>
                  <a:lnTo>
                    <a:pt x="1014809" y="0"/>
                  </a:lnTo>
                  <a:lnTo>
                    <a:pt x="1014809" y="1115608"/>
                  </a:lnTo>
                  <a:lnTo>
                    <a:pt x="0" y="1115608"/>
                  </a:lnTo>
                  <a:close/>
                </a:path>
              </a:pathLst>
            </a:custGeom>
            <a:blipFill>
              <a:blip r:embed="rId2"/>
              <a:stretch>
                <a:fillRect l="0" t="-18138" r="0" b="-18138"/>
              </a:stretch>
            </a:blipFill>
          </p:spPr>
        </p:sp>
      </p:grpSp>
      <p:grpSp>
        <p:nvGrpSpPr>
          <p:cNvPr name="Group 12" id="12"/>
          <p:cNvGrpSpPr/>
          <p:nvPr/>
        </p:nvGrpSpPr>
        <p:grpSpPr>
          <a:xfrm rot="-10800000">
            <a:off x="4102197" y="1962411"/>
            <a:ext cx="3412302" cy="7390878"/>
            <a:chOff x="0" y="0"/>
            <a:chExt cx="898713" cy="1946569"/>
          </a:xfrm>
        </p:grpSpPr>
        <p:sp>
          <p:nvSpPr>
            <p:cNvPr name="Freeform 13" id="13"/>
            <p:cNvSpPr/>
            <p:nvPr/>
          </p:nvSpPr>
          <p:spPr>
            <a:xfrm flipH="false" flipV="false" rot="0">
              <a:off x="0" y="0"/>
              <a:ext cx="898713" cy="1946569"/>
            </a:xfrm>
            <a:custGeom>
              <a:avLst/>
              <a:gdLst/>
              <a:ahLst/>
              <a:cxnLst/>
              <a:rect r="r" b="b" t="t" l="l"/>
              <a:pathLst>
                <a:path h="1946569" w="898713">
                  <a:moveTo>
                    <a:pt x="0" y="0"/>
                  </a:moveTo>
                  <a:lnTo>
                    <a:pt x="898713" y="0"/>
                  </a:lnTo>
                  <a:lnTo>
                    <a:pt x="898713" y="1946569"/>
                  </a:lnTo>
                  <a:lnTo>
                    <a:pt x="0" y="1946569"/>
                  </a:lnTo>
                  <a:close/>
                </a:path>
              </a:pathLst>
            </a:custGeom>
            <a:gradFill rotWithShape="true">
              <a:gsLst>
                <a:gs pos="0">
                  <a:srgbClr val="FFFFFF">
                    <a:alpha val="0"/>
                  </a:srgbClr>
                </a:gs>
                <a:gs pos="50000">
                  <a:srgbClr val="FFFFFF">
                    <a:alpha val="83500"/>
                  </a:srgbClr>
                </a:gs>
                <a:gs pos="100000">
                  <a:srgbClr val="FFFFFF">
                    <a:alpha val="100000"/>
                  </a:srgbClr>
                </a:gs>
              </a:gsLst>
              <a:lin ang="0"/>
            </a:gradFill>
          </p:spPr>
        </p:sp>
        <p:sp>
          <p:nvSpPr>
            <p:cNvPr name="TextBox 14" id="14"/>
            <p:cNvSpPr txBox="true"/>
            <p:nvPr/>
          </p:nvSpPr>
          <p:spPr>
            <a:xfrm>
              <a:off x="0" y="-38100"/>
              <a:ext cx="898713" cy="1984669"/>
            </a:xfrm>
            <a:prstGeom prst="rect">
              <a:avLst/>
            </a:prstGeom>
          </p:spPr>
          <p:txBody>
            <a:bodyPr anchor="ctr" rtlCol="false" tIns="50800" lIns="50800" bIns="50800" rIns="50800"/>
            <a:lstStyle/>
            <a:p>
              <a:pPr algn="ctr">
                <a:lnSpc>
                  <a:spcPts val="2659"/>
                </a:lnSpc>
                <a:spcBef>
                  <a:spcPct val="0"/>
                </a:spcBef>
              </a:pPr>
            </a:p>
          </p:txBody>
        </p:sp>
      </p:grpSp>
      <p:sp>
        <p:nvSpPr>
          <p:cNvPr name="TextBox 15" id="15"/>
          <p:cNvSpPr txBox="true"/>
          <p:nvPr/>
        </p:nvSpPr>
        <p:spPr>
          <a:xfrm rot="0">
            <a:off x="1090065" y="7700585"/>
            <a:ext cx="6485798" cy="1111250"/>
          </a:xfrm>
          <a:prstGeom prst="rect">
            <a:avLst/>
          </a:prstGeom>
        </p:spPr>
        <p:txBody>
          <a:bodyPr anchor="t" rtlCol="false" tIns="0" lIns="0" bIns="0" rIns="0">
            <a:spAutoFit/>
          </a:bodyPr>
          <a:lstStyle/>
          <a:p>
            <a:pPr algn="l">
              <a:lnSpc>
                <a:spcPts val="6999"/>
              </a:lnSpc>
            </a:pPr>
            <a:r>
              <a:rPr lang="en-US" b="true" sz="6999" spc="-454">
                <a:solidFill>
                  <a:srgbClr val="C8132C"/>
                </a:solidFill>
                <a:latin typeface="Times New Roman Bold"/>
                <a:ea typeface="Times New Roman Bold"/>
                <a:cs typeface="Times New Roman Bold"/>
                <a:sym typeface="Times New Roman Bold"/>
              </a:rPr>
              <a:t>TRENDS</a:t>
            </a:r>
          </a:p>
        </p:txBody>
      </p:sp>
      <p:sp>
        <p:nvSpPr>
          <p:cNvPr name="Freeform 16" id="16"/>
          <p:cNvSpPr/>
          <p:nvPr/>
        </p:nvSpPr>
        <p:spPr>
          <a:xfrm flipH="false" flipV="false" rot="0">
            <a:off x="16895382" y="194644"/>
            <a:ext cx="680804" cy="680804"/>
          </a:xfrm>
          <a:custGeom>
            <a:avLst/>
            <a:gdLst/>
            <a:ahLst/>
            <a:cxnLst/>
            <a:rect r="r" b="b" t="t" l="l"/>
            <a:pathLst>
              <a:path h="680804" w="680804">
                <a:moveTo>
                  <a:pt x="0" y="0"/>
                </a:moveTo>
                <a:lnTo>
                  <a:pt x="680804" y="0"/>
                </a:lnTo>
                <a:lnTo>
                  <a:pt x="680804" y="680804"/>
                </a:lnTo>
                <a:lnTo>
                  <a:pt x="0" y="6808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7" id="17"/>
          <p:cNvGrpSpPr/>
          <p:nvPr/>
        </p:nvGrpSpPr>
        <p:grpSpPr>
          <a:xfrm rot="0">
            <a:off x="11690695" y="6497164"/>
            <a:ext cx="5545089" cy="2761136"/>
            <a:chOff x="0" y="0"/>
            <a:chExt cx="859079" cy="427772"/>
          </a:xfrm>
        </p:grpSpPr>
        <p:sp>
          <p:nvSpPr>
            <p:cNvPr name="Freeform 18" id="18"/>
            <p:cNvSpPr/>
            <p:nvPr/>
          </p:nvSpPr>
          <p:spPr>
            <a:xfrm flipH="false" flipV="false" rot="0">
              <a:off x="0" y="0"/>
              <a:ext cx="859079" cy="427772"/>
            </a:xfrm>
            <a:custGeom>
              <a:avLst/>
              <a:gdLst/>
              <a:ahLst/>
              <a:cxnLst/>
              <a:rect r="r" b="b" t="t" l="l"/>
              <a:pathLst>
                <a:path h="427772" w="859079">
                  <a:moveTo>
                    <a:pt x="0" y="0"/>
                  </a:moveTo>
                  <a:lnTo>
                    <a:pt x="859079" y="0"/>
                  </a:lnTo>
                  <a:lnTo>
                    <a:pt x="859079" y="427772"/>
                  </a:lnTo>
                  <a:lnTo>
                    <a:pt x="0" y="427772"/>
                  </a:lnTo>
                  <a:close/>
                </a:path>
              </a:pathLst>
            </a:custGeom>
            <a:blipFill>
              <a:blip r:embed="rId5"/>
              <a:stretch>
                <a:fillRect l="0" t="-66421" r="0" b="-66421"/>
              </a:stretch>
            </a:blip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73835" y="7895633"/>
            <a:ext cx="11101210" cy="1111250"/>
          </a:xfrm>
          <a:prstGeom prst="rect">
            <a:avLst/>
          </a:prstGeom>
        </p:spPr>
        <p:txBody>
          <a:bodyPr anchor="t" rtlCol="false" tIns="0" lIns="0" bIns="0" rIns="0">
            <a:spAutoFit/>
          </a:bodyPr>
          <a:lstStyle/>
          <a:p>
            <a:pPr algn="l">
              <a:lnSpc>
                <a:spcPts val="6999"/>
              </a:lnSpc>
            </a:pPr>
            <a:r>
              <a:rPr lang="en-US" b="true" sz="6999" spc="-454">
                <a:solidFill>
                  <a:srgbClr val="C8132C"/>
                </a:solidFill>
                <a:latin typeface="Times New Roman Bold"/>
                <a:ea typeface="Times New Roman Bold"/>
                <a:cs typeface="Times New Roman Bold"/>
                <a:sym typeface="Times New Roman Bold"/>
              </a:rPr>
              <a:t>CHALLENGES</a:t>
            </a:r>
          </a:p>
        </p:txBody>
      </p:sp>
      <p:grpSp>
        <p:nvGrpSpPr>
          <p:cNvPr name="Group 3" id="3"/>
          <p:cNvGrpSpPr/>
          <p:nvPr/>
        </p:nvGrpSpPr>
        <p:grpSpPr>
          <a:xfrm rot="0">
            <a:off x="473835" y="477239"/>
            <a:ext cx="9288281" cy="5901279"/>
            <a:chOff x="0" y="0"/>
            <a:chExt cx="1438998" cy="914263"/>
          </a:xfrm>
        </p:grpSpPr>
        <p:sp>
          <p:nvSpPr>
            <p:cNvPr name="Freeform 4" id="4"/>
            <p:cNvSpPr/>
            <p:nvPr/>
          </p:nvSpPr>
          <p:spPr>
            <a:xfrm flipH="false" flipV="false" rot="0">
              <a:off x="0" y="0"/>
              <a:ext cx="1438998" cy="914263"/>
            </a:xfrm>
            <a:custGeom>
              <a:avLst/>
              <a:gdLst/>
              <a:ahLst/>
              <a:cxnLst/>
              <a:rect r="r" b="b" t="t" l="l"/>
              <a:pathLst>
                <a:path h="914263" w="1438998">
                  <a:moveTo>
                    <a:pt x="0" y="0"/>
                  </a:moveTo>
                  <a:lnTo>
                    <a:pt x="1438998" y="0"/>
                  </a:lnTo>
                  <a:lnTo>
                    <a:pt x="1438998" y="914263"/>
                  </a:lnTo>
                  <a:lnTo>
                    <a:pt x="0" y="914263"/>
                  </a:lnTo>
                  <a:close/>
                </a:path>
              </a:pathLst>
            </a:custGeom>
            <a:blipFill>
              <a:blip r:embed="rId2"/>
              <a:stretch>
                <a:fillRect l="0" t="-2431" r="0" b="-2432"/>
              </a:stretch>
            </a:blipFill>
          </p:spPr>
        </p:sp>
      </p:grpSp>
      <p:sp>
        <p:nvSpPr>
          <p:cNvPr name="Freeform 5" id="5"/>
          <p:cNvSpPr/>
          <p:nvPr/>
        </p:nvSpPr>
        <p:spPr>
          <a:xfrm flipH="false" flipV="false" rot="0">
            <a:off x="17259300" y="347896"/>
            <a:ext cx="680804" cy="680804"/>
          </a:xfrm>
          <a:custGeom>
            <a:avLst/>
            <a:gdLst/>
            <a:ahLst/>
            <a:cxnLst/>
            <a:rect r="r" b="b" t="t" l="l"/>
            <a:pathLst>
              <a:path h="680804" w="680804">
                <a:moveTo>
                  <a:pt x="0" y="0"/>
                </a:moveTo>
                <a:lnTo>
                  <a:pt x="680804" y="0"/>
                </a:lnTo>
                <a:lnTo>
                  <a:pt x="680804" y="680804"/>
                </a:lnTo>
                <a:lnTo>
                  <a:pt x="0" y="6808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0182950" y="990600"/>
            <a:ext cx="2358182" cy="400050"/>
          </a:xfrm>
          <a:prstGeom prst="rect">
            <a:avLst/>
          </a:prstGeom>
        </p:spPr>
        <p:txBody>
          <a:bodyPr anchor="t" rtlCol="false" tIns="0" lIns="0" bIns="0" rIns="0">
            <a:spAutoFit/>
          </a:bodyPr>
          <a:lstStyle/>
          <a:p>
            <a:pPr algn="ctr">
              <a:lnSpc>
                <a:spcPts val="2879"/>
              </a:lnSpc>
              <a:spcBef>
                <a:spcPct val="0"/>
              </a:spcBef>
            </a:pPr>
            <a:r>
              <a:rPr lang="en-US" sz="2400" spc="-48">
                <a:solidFill>
                  <a:srgbClr val="000000"/>
                </a:solidFill>
                <a:latin typeface="Calibri (MS)"/>
                <a:ea typeface="Calibri (MS)"/>
                <a:cs typeface="Calibri (MS)"/>
                <a:sym typeface="Calibri (MS)"/>
              </a:rPr>
              <a:t>T</a:t>
            </a:r>
            <a:r>
              <a:rPr lang="en-US" sz="2400" spc="-48">
                <a:solidFill>
                  <a:srgbClr val="000000"/>
                </a:solidFill>
                <a:latin typeface="Calibri (MS)"/>
                <a:ea typeface="Calibri (MS)"/>
                <a:cs typeface="Calibri (MS)"/>
                <a:sym typeface="Calibri (MS)"/>
              </a:rPr>
              <a:t>ransitioning Talent </a:t>
            </a:r>
          </a:p>
        </p:txBody>
      </p:sp>
      <p:sp>
        <p:nvSpPr>
          <p:cNvPr name="TextBox 7" id="7"/>
          <p:cNvSpPr txBox="true"/>
          <p:nvPr/>
        </p:nvSpPr>
        <p:spPr>
          <a:xfrm rot="0">
            <a:off x="10182950" y="1541929"/>
            <a:ext cx="5142370" cy="1485900"/>
          </a:xfrm>
          <a:prstGeom prst="rect">
            <a:avLst/>
          </a:prstGeom>
        </p:spPr>
        <p:txBody>
          <a:bodyPr anchor="t" rtlCol="false" tIns="0" lIns="0" bIns="0" rIns="0">
            <a:spAutoFit/>
          </a:bodyPr>
          <a:lstStyle/>
          <a:p>
            <a:pPr algn="l">
              <a:lnSpc>
                <a:spcPts val="2879"/>
              </a:lnSpc>
              <a:spcBef>
                <a:spcPct val="0"/>
              </a:spcBef>
            </a:pPr>
            <a:r>
              <a:rPr lang="en-US" sz="2400" spc="-48">
                <a:solidFill>
                  <a:srgbClr val="000000"/>
                </a:solidFill>
                <a:latin typeface="Calibri (MS)"/>
                <a:ea typeface="Calibri (MS)"/>
                <a:cs typeface="Calibri (MS)"/>
                <a:sym typeface="Calibri (MS)"/>
              </a:rPr>
              <a:t>Aging w</a:t>
            </a:r>
            <a:r>
              <a:rPr lang="en-US" sz="2400" spc="-48">
                <a:solidFill>
                  <a:srgbClr val="000000"/>
                </a:solidFill>
                <a:latin typeface="Calibri (MS)"/>
                <a:ea typeface="Calibri (MS)"/>
                <a:cs typeface="Calibri (MS)"/>
                <a:sym typeface="Calibri (MS)"/>
              </a:rPr>
              <a:t>orkforce and retiring professionals require attracting millennials with better culture and benefits.</a:t>
            </a:r>
          </a:p>
          <a:p>
            <a:pPr algn="l">
              <a:lnSpc>
                <a:spcPts val="2879"/>
              </a:lnSpc>
              <a:spcBef>
                <a:spcPct val="0"/>
              </a:spcBef>
            </a:pPr>
          </a:p>
        </p:txBody>
      </p:sp>
      <p:sp>
        <p:nvSpPr>
          <p:cNvPr name="TextBox 8" id="8"/>
          <p:cNvSpPr txBox="true"/>
          <p:nvPr/>
        </p:nvSpPr>
        <p:spPr>
          <a:xfrm rot="0">
            <a:off x="10182950" y="2808754"/>
            <a:ext cx="2020639" cy="400050"/>
          </a:xfrm>
          <a:prstGeom prst="rect">
            <a:avLst/>
          </a:prstGeom>
        </p:spPr>
        <p:txBody>
          <a:bodyPr anchor="t" rtlCol="false" tIns="0" lIns="0" bIns="0" rIns="0">
            <a:spAutoFit/>
          </a:bodyPr>
          <a:lstStyle/>
          <a:p>
            <a:pPr algn="ctr">
              <a:lnSpc>
                <a:spcPts val="2879"/>
              </a:lnSpc>
              <a:spcBef>
                <a:spcPct val="0"/>
              </a:spcBef>
            </a:pPr>
            <a:r>
              <a:rPr lang="en-US" sz="2400" spc="-48">
                <a:solidFill>
                  <a:srgbClr val="000000"/>
                </a:solidFill>
                <a:latin typeface="Calibri (MS)"/>
                <a:ea typeface="Calibri (MS)"/>
                <a:cs typeface="Calibri (MS)"/>
                <a:sym typeface="Calibri (MS)"/>
              </a:rPr>
              <a:t>Up</a:t>
            </a:r>
            <a:r>
              <a:rPr lang="en-US" sz="2400" spc="-48">
                <a:solidFill>
                  <a:srgbClr val="000000"/>
                </a:solidFill>
                <a:latin typeface="Calibri (MS)"/>
                <a:ea typeface="Calibri (MS)"/>
                <a:cs typeface="Calibri (MS)"/>
                <a:sym typeface="Calibri (MS)"/>
              </a:rPr>
              <a:t>skilling Teams </a:t>
            </a:r>
          </a:p>
        </p:txBody>
      </p:sp>
      <p:sp>
        <p:nvSpPr>
          <p:cNvPr name="TextBox 9" id="9"/>
          <p:cNvSpPr txBox="true"/>
          <p:nvPr/>
        </p:nvSpPr>
        <p:spPr>
          <a:xfrm rot="0">
            <a:off x="10182950" y="4532779"/>
            <a:ext cx="2478584" cy="400050"/>
          </a:xfrm>
          <a:prstGeom prst="rect">
            <a:avLst/>
          </a:prstGeom>
        </p:spPr>
        <p:txBody>
          <a:bodyPr anchor="t" rtlCol="false" tIns="0" lIns="0" bIns="0" rIns="0">
            <a:spAutoFit/>
          </a:bodyPr>
          <a:lstStyle/>
          <a:p>
            <a:pPr algn="ctr">
              <a:lnSpc>
                <a:spcPts val="2879"/>
              </a:lnSpc>
              <a:spcBef>
                <a:spcPct val="0"/>
              </a:spcBef>
            </a:pPr>
            <a:r>
              <a:rPr lang="en-US" sz="2400" spc="-48">
                <a:solidFill>
                  <a:srgbClr val="000000"/>
                </a:solidFill>
                <a:latin typeface="Calibri (MS)"/>
                <a:ea typeface="Calibri (MS)"/>
                <a:cs typeface="Calibri (MS)"/>
                <a:sym typeface="Calibri (MS)"/>
              </a:rPr>
              <a:t>Tech T</a:t>
            </a:r>
            <a:r>
              <a:rPr lang="en-US" sz="2400" spc="-48">
                <a:solidFill>
                  <a:srgbClr val="000000"/>
                </a:solidFill>
                <a:latin typeface="Calibri (MS)"/>
                <a:ea typeface="Calibri (MS)"/>
                <a:cs typeface="Calibri (MS)"/>
                <a:sym typeface="Calibri (MS)"/>
              </a:rPr>
              <a:t>ransformation </a:t>
            </a:r>
          </a:p>
        </p:txBody>
      </p:sp>
      <p:sp>
        <p:nvSpPr>
          <p:cNvPr name="TextBox 10" id="10"/>
          <p:cNvSpPr txBox="true"/>
          <p:nvPr/>
        </p:nvSpPr>
        <p:spPr>
          <a:xfrm rot="0">
            <a:off x="10182950" y="6159443"/>
            <a:ext cx="2545259" cy="400050"/>
          </a:xfrm>
          <a:prstGeom prst="rect">
            <a:avLst/>
          </a:prstGeom>
        </p:spPr>
        <p:txBody>
          <a:bodyPr anchor="t" rtlCol="false" tIns="0" lIns="0" bIns="0" rIns="0">
            <a:spAutoFit/>
          </a:bodyPr>
          <a:lstStyle/>
          <a:p>
            <a:pPr algn="ctr">
              <a:lnSpc>
                <a:spcPts val="2879"/>
              </a:lnSpc>
              <a:spcBef>
                <a:spcPct val="0"/>
              </a:spcBef>
            </a:pPr>
            <a:r>
              <a:rPr lang="en-US" sz="2400" spc="-48">
                <a:solidFill>
                  <a:srgbClr val="000000"/>
                </a:solidFill>
                <a:latin typeface="Calibri (MS)"/>
                <a:ea typeface="Calibri (MS)"/>
                <a:cs typeface="Calibri (MS)"/>
                <a:sym typeface="Calibri (MS)"/>
              </a:rPr>
              <a:t>Revenue Recog</a:t>
            </a:r>
            <a:r>
              <a:rPr lang="en-US" sz="2400" spc="-48">
                <a:solidFill>
                  <a:srgbClr val="000000"/>
                </a:solidFill>
                <a:latin typeface="Calibri (MS)"/>
                <a:ea typeface="Calibri (MS)"/>
                <a:cs typeface="Calibri (MS)"/>
                <a:sym typeface="Calibri (MS)"/>
              </a:rPr>
              <a:t>nition </a:t>
            </a:r>
          </a:p>
        </p:txBody>
      </p:sp>
      <p:sp>
        <p:nvSpPr>
          <p:cNvPr name="TextBox 11" id="11"/>
          <p:cNvSpPr txBox="true"/>
          <p:nvPr/>
        </p:nvSpPr>
        <p:spPr>
          <a:xfrm rot="0">
            <a:off x="10208876" y="3265954"/>
            <a:ext cx="5142370" cy="1485900"/>
          </a:xfrm>
          <a:prstGeom prst="rect">
            <a:avLst/>
          </a:prstGeom>
        </p:spPr>
        <p:txBody>
          <a:bodyPr anchor="t" rtlCol="false" tIns="0" lIns="0" bIns="0" rIns="0">
            <a:spAutoFit/>
          </a:bodyPr>
          <a:lstStyle/>
          <a:p>
            <a:pPr algn="l">
              <a:lnSpc>
                <a:spcPts val="2879"/>
              </a:lnSpc>
              <a:spcBef>
                <a:spcPct val="0"/>
              </a:spcBef>
            </a:pPr>
            <a:r>
              <a:rPr lang="en-US" sz="2400" spc="-48">
                <a:solidFill>
                  <a:srgbClr val="000000"/>
                </a:solidFill>
                <a:latin typeface="Calibri (MS)"/>
                <a:ea typeface="Calibri (MS)"/>
                <a:cs typeface="Calibri (MS)"/>
                <a:sym typeface="Calibri (MS)"/>
              </a:rPr>
              <a:t>Continu</a:t>
            </a:r>
            <a:r>
              <a:rPr lang="en-US" sz="2400" spc="-48">
                <a:solidFill>
                  <a:srgbClr val="000000"/>
                </a:solidFill>
                <a:latin typeface="Calibri (MS)"/>
                <a:ea typeface="Calibri (MS)"/>
                <a:cs typeface="Calibri (MS)"/>
                <a:sym typeface="Calibri (MS)"/>
              </a:rPr>
              <a:t>ous learning in data analytics, AI, and regulations is essential to stay competitive.</a:t>
            </a:r>
          </a:p>
          <a:p>
            <a:pPr algn="l">
              <a:lnSpc>
                <a:spcPts val="2879"/>
              </a:lnSpc>
              <a:spcBef>
                <a:spcPct val="0"/>
              </a:spcBef>
            </a:pPr>
          </a:p>
        </p:txBody>
      </p:sp>
      <p:sp>
        <p:nvSpPr>
          <p:cNvPr name="TextBox 12" id="12"/>
          <p:cNvSpPr txBox="true"/>
          <p:nvPr/>
        </p:nvSpPr>
        <p:spPr>
          <a:xfrm rot="0">
            <a:off x="10208876" y="6521393"/>
            <a:ext cx="5142370" cy="1485900"/>
          </a:xfrm>
          <a:prstGeom prst="rect">
            <a:avLst/>
          </a:prstGeom>
        </p:spPr>
        <p:txBody>
          <a:bodyPr anchor="t" rtlCol="false" tIns="0" lIns="0" bIns="0" rIns="0">
            <a:spAutoFit/>
          </a:bodyPr>
          <a:lstStyle/>
          <a:p>
            <a:pPr algn="l">
              <a:lnSpc>
                <a:spcPts val="2879"/>
              </a:lnSpc>
              <a:spcBef>
                <a:spcPct val="0"/>
              </a:spcBef>
            </a:pPr>
            <a:r>
              <a:rPr lang="en-US" sz="2400" spc="-48">
                <a:solidFill>
                  <a:srgbClr val="000000"/>
                </a:solidFill>
                <a:latin typeface="Calibri (MS)"/>
                <a:ea typeface="Calibri (MS)"/>
                <a:cs typeface="Calibri (MS)"/>
                <a:sym typeface="Calibri (MS)"/>
              </a:rPr>
              <a:t>C</a:t>
            </a:r>
            <a:r>
              <a:rPr lang="en-US" sz="2400" spc="-48">
                <a:solidFill>
                  <a:srgbClr val="000000"/>
                </a:solidFill>
                <a:latin typeface="Calibri (MS)"/>
                <a:ea typeface="Calibri (MS)"/>
                <a:cs typeface="Calibri (MS)"/>
                <a:sym typeface="Calibri (MS)"/>
              </a:rPr>
              <a:t>omplex financial reporting demands expert guidance to ensure compliance and accuracy.</a:t>
            </a:r>
          </a:p>
          <a:p>
            <a:pPr algn="l">
              <a:lnSpc>
                <a:spcPts val="2879"/>
              </a:lnSpc>
              <a:spcBef>
                <a:spcPct val="0"/>
              </a:spcBef>
            </a:pPr>
          </a:p>
        </p:txBody>
      </p:sp>
      <p:sp>
        <p:nvSpPr>
          <p:cNvPr name="TextBox 13" id="13"/>
          <p:cNvSpPr txBox="true"/>
          <p:nvPr/>
        </p:nvSpPr>
        <p:spPr>
          <a:xfrm rot="0">
            <a:off x="10182950" y="4947116"/>
            <a:ext cx="5142370" cy="1485900"/>
          </a:xfrm>
          <a:prstGeom prst="rect">
            <a:avLst/>
          </a:prstGeom>
        </p:spPr>
        <p:txBody>
          <a:bodyPr anchor="t" rtlCol="false" tIns="0" lIns="0" bIns="0" rIns="0">
            <a:spAutoFit/>
          </a:bodyPr>
          <a:lstStyle/>
          <a:p>
            <a:pPr algn="l">
              <a:lnSpc>
                <a:spcPts val="2879"/>
              </a:lnSpc>
              <a:spcBef>
                <a:spcPct val="0"/>
              </a:spcBef>
            </a:pPr>
            <a:r>
              <a:rPr lang="en-US" sz="2400" spc="-48">
                <a:solidFill>
                  <a:srgbClr val="000000"/>
                </a:solidFill>
                <a:latin typeface="Calibri (MS)"/>
                <a:ea typeface="Calibri (MS)"/>
                <a:cs typeface="Calibri (MS)"/>
                <a:sym typeface="Calibri (MS)"/>
              </a:rPr>
              <a:t>L</a:t>
            </a:r>
            <a:r>
              <a:rPr lang="en-US" sz="2400" spc="-48">
                <a:solidFill>
                  <a:srgbClr val="000000"/>
                </a:solidFill>
                <a:latin typeface="Calibri (MS)"/>
                <a:ea typeface="Calibri (MS)"/>
                <a:cs typeface="Calibri (MS)"/>
                <a:sym typeface="Calibri (MS)"/>
              </a:rPr>
              <a:t>egacy systems must be upgraded to cloud-based platforms for efficiency and compliance.</a:t>
            </a:r>
          </a:p>
          <a:p>
            <a:pPr algn="l">
              <a:lnSpc>
                <a:spcPts val="287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07054" y="2100246"/>
            <a:ext cx="3858521" cy="1485900"/>
          </a:xfrm>
          <a:prstGeom prst="rect">
            <a:avLst/>
          </a:prstGeom>
        </p:spPr>
        <p:txBody>
          <a:bodyPr anchor="t" rtlCol="false" tIns="0" lIns="0" bIns="0" rIns="0">
            <a:spAutoFit/>
          </a:bodyPr>
          <a:lstStyle/>
          <a:p>
            <a:pPr algn="l">
              <a:lnSpc>
                <a:spcPts val="2879"/>
              </a:lnSpc>
            </a:pPr>
            <a:r>
              <a:rPr lang="en-US" sz="2400" spc="-48">
                <a:solidFill>
                  <a:srgbClr val="000000"/>
                </a:solidFill>
                <a:latin typeface="Calibri (MS)"/>
                <a:ea typeface="Calibri (MS)"/>
                <a:cs typeface="Calibri (MS)"/>
                <a:sym typeface="Calibri (MS)"/>
              </a:rPr>
              <a:t>India’s largest insurer with deep market penetration and trust-driven brand.</a:t>
            </a:r>
          </a:p>
          <a:p>
            <a:pPr algn="l">
              <a:lnSpc>
                <a:spcPts val="2879"/>
              </a:lnSpc>
            </a:pPr>
          </a:p>
        </p:txBody>
      </p:sp>
      <p:sp>
        <p:nvSpPr>
          <p:cNvPr name="TextBox 3" id="3"/>
          <p:cNvSpPr txBox="true"/>
          <p:nvPr/>
        </p:nvSpPr>
        <p:spPr>
          <a:xfrm rot="0">
            <a:off x="407054" y="1638267"/>
            <a:ext cx="3737456" cy="41910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LIC (India) </a:t>
            </a:r>
          </a:p>
        </p:txBody>
      </p:sp>
      <p:grpSp>
        <p:nvGrpSpPr>
          <p:cNvPr name="Group 4" id="4"/>
          <p:cNvGrpSpPr/>
          <p:nvPr/>
        </p:nvGrpSpPr>
        <p:grpSpPr>
          <a:xfrm rot="0">
            <a:off x="11809954" y="2057400"/>
            <a:ext cx="5449346" cy="7200900"/>
            <a:chOff x="0" y="0"/>
            <a:chExt cx="844246" cy="1115608"/>
          </a:xfrm>
        </p:grpSpPr>
        <p:sp>
          <p:nvSpPr>
            <p:cNvPr name="Freeform 5" id="5"/>
            <p:cNvSpPr/>
            <p:nvPr/>
          </p:nvSpPr>
          <p:spPr>
            <a:xfrm flipH="false" flipV="false" rot="0">
              <a:off x="0" y="0"/>
              <a:ext cx="844246" cy="1115608"/>
            </a:xfrm>
            <a:custGeom>
              <a:avLst/>
              <a:gdLst/>
              <a:ahLst/>
              <a:cxnLst/>
              <a:rect r="r" b="b" t="t" l="l"/>
              <a:pathLst>
                <a:path h="1115608" w="844246">
                  <a:moveTo>
                    <a:pt x="0" y="0"/>
                  </a:moveTo>
                  <a:lnTo>
                    <a:pt x="844246" y="0"/>
                  </a:lnTo>
                  <a:lnTo>
                    <a:pt x="844246" y="1115608"/>
                  </a:lnTo>
                  <a:lnTo>
                    <a:pt x="0" y="1115608"/>
                  </a:lnTo>
                  <a:close/>
                </a:path>
              </a:pathLst>
            </a:custGeom>
            <a:blipFill>
              <a:blip r:embed="rId2"/>
              <a:stretch>
                <a:fillRect l="0" t="0" r="0" b="-13372"/>
              </a:stretch>
            </a:blipFill>
          </p:spPr>
        </p:sp>
      </p:grpSp>
      <p:grpSp>
        <p:nvGrpSpPr>
          <p:cNvPr name="Group 6" id="6"/>
          <p:cNvGrpSpPr/>
          <p:nvPr/>
        </p:nvGrpSpPr>
        <p:grpSpPr>
          <a:xfrm rot="0">
            <a:off x="5846257" y="2057400"/>
            <a:ext cx="5449346" cy="7200900"/>
            <a:chOff x="0" y="0"/>
            <a:chExt cx="844246" cy="1115608"/>
          </a:xfrm>
        </p:grpSpPr>
        <p:sp>
          <p:nvSpPr>
            <p:cNvPr name="Freeform 7" id="7"/>
            <p:cNvSpPr/>
            <p:nvPr/>
          </p:nvSpPr>
          <p:spPr>
            <a:xfrm flipH="false" flipV="false" rot="0">
              <a:off x="0" y="0"/>
              <a:ext cx="844246" cy="1115608"/>
            </a:xfrm>
            <a:custGeom>
              <a:avLst/>
              <a:gdLst/>
              <a:ahLst/>
              <a:cxnLst/>
              <a:rect r="r" b="b" t="t" l="l"/>
              <a:pathLst>
                <a:path h="1115608" w="844246">
                  <a:moveTo>
                    <a:pt x="0" y="0"/>
                  </a:moveTo>
                  <a:lnTo>
                    <a:pt x="844246" y="0"/>
                  </a:lnTo>
                  <a:lnTo>
                    <a:pt x="844246" y="1115608"/>
                  </a:lnTo>
                  <a:lnTo>
                    <a:pt x="0" y="1115608"/>
                  </a:lnTo>
                  <a:close/>
                </a:path>
              </a:pathLst>
            </a:custGeom>
            <a:blipFill>
              <a:blip r:embed="rId3"/>
              <a:stretch>
                <a:fillRect l="-44276" t="0" r="-49201" b="-12191"/>
              </a:stretch>
            </a:blipFill>
          </p:spPr>
        </p:sp>
      </p:grpSp>
      <p:grpSp>
        <p:nvGrpSpPr>
          <p:cNvPr name="Group 8" id="8"/>
          <p:cNvGrpSpPr/>
          <p:nvPr/>
        </p:nvGrpSpPr>
        <p:grpSpPr>
          <a:xfrm rot="-5400000">
            <a:off x="6535232" y="1280360"/>
            <a:ext cx="4071397" cy="5606427"/>
            <a:chOff x="0" y="0"/>
            <a:chExt cx="1072302" cy="1476590"/>
          </a:xfrm>
        </p:grpSpPr>
        <p:sp>
          <p:nvSpPr>
            <p:cNvPr name="Freeform 9" id="9"/>
            <p:cNvSpPr/>
            <p:nvPr/>
          </p:nvSpPr>
          <p:spPr>
            <a:xfrm flipH="false" flipV="false" rot="0">
              <a:off x="0" y="0"/>
              <a:ext cx="1072302" cy="1476590"/>
            </a:xfrm>
            <a:custGeom>
              <a:avLst/>
              <a:gdLst/>
              <a:ahLst/>
              <a:cxnLst/>
              <a:rect r="r" b="b" t="t" l="l"/>
              <a:pathLst>
                <a:path h="1476590" w="1072302">
                  <a:moveTo>
                    <a:pt x="0" y="0"/>
                  </a:moveTo>
                  <a:lnTo>
                    <a:pt x="1072302" y="0"/>
                  </a:lnTo>
                  <a:lnTo>
                    <a:pt x="1072302" y="1476590"/>
                  </a:lnTo>
                  <a:lnTo>
                    <a:pt x="0" y="1476590"/>
                  </a:lnTo>
                  <a:close/>
                </a:path>
              </a:pathLst>
            </a:custGeom>
            <a:gradFill rotWithShape="true">
              <a:gsLst>
                <a:gs pos="0">
                  <a:srgbClr val="FFFFFF">
                    <a:alpha val="0"/>
                  </a:srgbClr>
                </a:gs>
                <a:gs pos="50000">
                  <a:srgbClr val="FFFFFF">
                    <a:alpha val="83500"/>
                  </a:srgbClr>
                </a:gs>
                <a:gs pos="100000">
                  <a:srgbClr val="FFFFFF">
                    <a:alpha val="100000"/>
                  </a:srgbClr>
                </a:gs>
              </a:gsLst>
              <a:lin ang="0"/>
            </a:gradFill>
          </p:spPr>
        </p:sp>
        <p:sp>
          <p:nvSpPr>
            <p:cNvPr name="TextBox 10" id="10"/>
            <p:cNvSpPr txBox="true"/>
            <p:nvPr/>
          </p:nvSpPr>
          <p:spPr>
            <a:xfrm>
              <a:off x="0" y="-38100"/>
              <a:ext cx="1072302" cy="1514690"/>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5400000">
            <a:off x="12498928" y="1280360"/>
            <a:ext cx="4071397" cy="5606427"/>
            <a:chOff x="0" y="0"/>
            <a:chExt cx="1072302" cy="1476590"/>
          </a:xfrm>
        </p:grpSpPr>
        <p:sp>
          <p:nvSpPr>
            <p:cNvPr name="Freeform 12" id="12"/>
            <p:cNvSpPr/>
            <p:nvPr/>
          </p:nvSpPr>
          <p:spPr>
            <a:xfrm flipH="false" flipV="false" rot="0">
              <a:off x="0" y="0"/>
              <a:ext cx="1072302" cy="1476590"/>
            </a:xfrm>
            <a:custGeom>
              <a:avLst/>
              <a:gdLst/>
              <a:ahLst/>
              <a:cxnLst/>
              <a:rect r="r" b="b" t="t" l="l"/>
              <a:pathLst>
                <a:path h="1476590" w="1072302">
                  <a:moveTo>
                    <a:pt x="0" y="0"/>
                  </a:moveTo>
                  <a:lnTo>
                    <a:pt x="1072302" y="0"/>
                  </a:lnTo>
                  <a:lnTo>
                    <a:pt x="1072302" y="1476590"/>
                  </a:lnTo>
                  <a:lnTo>
                    <a:pt x="0" y="1476590"/>
                  </a:lnTo>
                  <a:close/>
                </a:path>
              </a:pathLst>
            </a:custGeom>
            <a:gradFill rotWithShape="true">
              <a:gsLst>
                <a:gs pos="0">
                  <a:srgbClr val="FFFFFF">
                    <a:alpha val="0"/>
                  </a:srgbClr>
                </a:gs>
                <a:gs pos="50000">
                  <a:srgbClr val="FFFFFF">
                    <a:alpha val="83500"/>
                  </a:srgbClr>
                </a:gs>
                <a:gs pos="100000">
                  <a:srgbClr val="FFFFFF">
                    <a:alpha val="100000"/>
                  </a:srgbClr>
                </a:gs>
              </a:gsLst>
              <a:lin ang="0"/>
            </a:gradFill>
          </p:spPr>
        </p:sp>
        <p:sp>
          <p:nvSpPr>
            <p:cNvPr name="TextBox 13" id="13"/>
            <p:cNvSpPr txBox="true"/>
            <p:nvPr/>
          </p:nvSpPr>
          <p:spPr>
            <a:xfrm>
              <a:off x="0" y="-38100"/>
              <a:ext cx="1072302" cy="1514690"/>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407054" y="269842"/>
            <a:ext cx="10967090" cy="1111250"/>
          </a:xfrm>
          <a:prstGeom prst="rect">
            <a:avLst/>
          </a:prstGeom>
        </p:spPr>
        <p:txBody>
          <a:bodyPr anchor="t" rtlCol="false" tIns="0" lIns="0" bIns="0" rIns="0">
            <a:spAutoFit/>
          </a:bodyPr>
          <a:lstStyle/>
          <a:p>
            <a:pPr algn="l">
              <a:lnSpc>
                <a:spcPts val="6999"/>
              </a:lnSpc>
            </a:pPr>
            <a:r>
              <a:rPr lang="en-US" b="true" sz="6999" spc="-454">
                <a:solidFill>
                  <a:srgbClr val="C8132C"/>
                </a:solidFill>
                <a:latin typeface="Times New Roman Bold"/>
                <a:ea typeface="Times New Roman Bold"/>
                <a:cs typeface="Times New Roman Bold"/>
                <a:sym typeface="Times New Roman Bold"/>
              </a:rPr>
              <a:t>CASE STUDIES </a:t>
            </a:r>
          </a:p>
        </p:txBody>
      </p:sp>
      <p:sp>
        <p:nvSpPr>
          <p:cNvPr name="Freeform 15" id="15"/>
          <p:cNvSpPr/>
          <p:nvPr/>
        </p:nvSpPr>
        <p:spPr>
          <a:xfrm flipH="false" flipV="false" rot="0">
            <a:off x="16997438" y="269875"/>
            <a:ext cx="680804" cy="680804"/>
          </a:xfrm>
          <a:custGeom>
            <a:avLst/>
            <a:gdLst/>
            <a:ahLst/>
            <a:cxnLst/>
            <a:rect r="r" b="b" t="t" l="l"/>
            <a:pathLst>
              <a:path h="680804" w="680804">
                <a:moveTo>
                  <a:pt x="0" y="0"/>
                </a:moveTo>
                <a:lnTo>
                  <a:pt x="680805" y="0"/>
                </a:lnTo>
                <a:lnTo>
                  <a:pt x="680805" y="680804"/>
                </a:lnTo>
                <a:lnTo>
                  <a:pt x="0" y="68080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407054" y="3331082"/>
            <a:ext cx="3737456" cy="41910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Axa </a:t>
            </a:r>
          </a:p>
        </p:txBody>
      </p:sp>
      <p:sp>
        <p:nvSpPr>
          <p:cNvPr name="TextBox 17" id="17"/>
          <p:cNvSpPr txBox="true"/>
          <p:nvPr/>
        </p:nvSpPr>
        <p:spPr>
          <a:xfrm rot="0">
            <a:off x="407054" y="5086350"/>
            <a:ext cx="3737456" cy="419100"/>
          </a:xfrm>
          <a:prstGeom prst="rect">
            <a:avLst/>
          </a:prstGeom>
        </p:spPr>
        <p:txBody>
          <a:bodyPr anchor="t" rtlCol="false" tIns="0" lIns="0" bIns="0" rIns="0">
            <a:spAutoFit/>
          </a:bodyPr>
          <a:lstStyle/>
          <a:p>
            <a:pPr algn="l">
              <a:lnSpc>
                <a:spcPts val="2879"/>
              </a:lnSpc>
            </a:pPr>
            <a:r>
              <a:rPr lang="en-US" sz="2399" spc="-47">
                <a:solidFill>
                  <a:srgbClr val="000000"/>
                </a:solidFill>
                <a:latin typeface="Calibri (MS)"/>
                <a:ea typeface="Calibri (MS)"/>
                <a:cs typeface="Calibri (MS)"/>
                <a:sym typeface="Calibri (MS)"/>
              </a:rPr>
              <a:t>Allianz</a:t>
            </a:r>
          </a:p>
        </p:txBody>
      </p:sp>
      <p:sp>
        <p:nvSpPr>
          <p:cNvPr name="TextBox 18" id="18"/>
          <p:cNvSpPr txBox="true"/>
          <p:nvPr/>
        </p:nvSpPr>
        <p:spPr>
          <a:xfrm rot="0">
            <a:off x="407054" y="3862371"/>
            <a:ext cx="3545102" cy="1485900"/>
          </a:xfrm>
          <a:prstGeom prst="rect">
            <a:avLst/>
          </a:prstGeom>
        </p:spPr>
        <p:txBody>
          <a:bodyPr anchor="t" rtlCol="false" tIns="0" lIns="0" bIns="0" rIns="0">
            <a:spAutoFit/>
          </a:bodyPr>
          <a:lstStyle/>
          <a:p>
            <a:pPr algn="l">
              <a:lnSpc>
                <a:spcPts val="2879"/>
              </a:lnSpc>
            </a:pPr>
            <a:r>
              <a:rPr lang="en-US" sz="2400" spc="-48">
                <a:solidFill>
                  <a:srgbClr val="000000"/>
                </a:solidFill>
                <a:latin typeface="Calibri (MS)"/>
                <a:ea typeface="Calibri (MS)"/>
                <a:cs typeface="Calibri (MS)"/>
                <a:sym typeface="Calibri (MS)"/>
              </a:rPr>
              <a:t>Known for strong global presence and focus on health and life insurance innovation.</a:t>
            </a:r>
          </a:p>
          <a:p>
            <a:pPr algn="l">
              <a:lnSpc>
                <a:spcPts val="2879"/>
              </a:lnSpc>
            </a:pPr>
          </a:p>
        </p:txBody>
      </p:sp>
      <p:sp>
        <p:nvSpPr>
          <p:cNvPr name="TextBox 19" id="19"/>
          <p:cNvSpPr txBox="true"/>
          <p:nvPr/>
        </p:nvSpPr>
        <p:spPr>
          <a:xfrm rot="0">
            <a:off x="355653" y="5781675"/>
            <a:ext cx="3788857" cy="1485900"/>
          </a:xfrm>
          <a:prstGeom prst="rect">
            <a:avLst/>
          </a:prstGeom>
        </p:spPr>
        <p:txBody>
          <a:bodyPr anchor="t" rtlCol="false" tIns="0" lIns="0" bIns="0" rIns="0">
            <a:spAutoFit/>
          </a:bodyPr>
          <a:lstStyle/>
          <a:p>
            <a:pPr algn="l">
              <a:lnSpc>
                <a:spcPts val="2879"/>
              </a:lnSpc>
            </a:pPr>
            <a:r>
              <a:rPr lang="en-US" sz="2400" spc="-48">
                <a:solidFill>
                  <a:srgbClr val="000000"/>
                </a:solidFill>
                <a:latin typeface="Calibri (MS)"/>
                <a:ea typeface="Calibri (MS)"/>
                <a:cs typeface="Calibri (MS)"/>
                <a:sym typeface="Calibri (MS)"/>
              </a:rPr>
              <a:t>A global insurance leader excelling in risk management and digital transformation.</a:t>
            </a:r>
          </a:p>
          <a:p>
            <a:pPr algn="l">
              <a:lnSpc>
                <a:spcPts val="2879"/>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DAGyGTvlnJE</dc:identifier>
  <dcterms:modified xsi:type="dcterms:W3CDTF">2011-08-01T06:04:30Z</dcterms:modified>
  <cp:revision>1</cp:revision>
  <dc:title>Insurance &amp; Risk Management</dc:title>
</cp:coreProperties>
</file>

<file path=docProps/thumbnail.jpeg>
</file>